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449" r:id="rId3"/>
    <p:sldId id="450" r:id="rId4"/>
    <p:sldId id="451" r:id="rId5"/>
    <p:sldId id="396" r:id="rId6"/>
    <p:sldId id="446" r:id="rId7"/>
    <p:sldId id="400" r:id="rId8"/>
    <p:sldId id="410" r:id="rId9"/>
    <p:sldId id="411" r:id="rId10"/>
    <p:sldId id="413" r:id="rId11"/>
    <p:sldId id="448" r:id="rId12"/>
    <p:sldId id="428" r:id="rId13"/>
    <p:sldId id="434" r:id="rId14"/>
    <p:sldId id="438" r:id="rId15"/>
    <p:sldId id="437" r:id="rId16"/>
    <p:sldId id="445" r:id="rId17"/>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9900"/>
    <a:srgbClr val="9933FF"/>
    <a:srgbClr val="66CCFF"/>
    <a:srgbClr val="FFFF99"/>
    <a:srgbClr val="CC9900"/>
    <a:srgbClr val="006600"/>
    <a:srgbClr val="CC0000"/>
    <a:srgbClr val="FF3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p:restoredTop sz="65282" autoAdjust="0"/>
  </p:normalViewPr>
  <p:slideViewPr>
    <p:cSldViewPr snapToObjects="1">
      <p:cViewPr varScale="1">
        <p:scale>
          <a:sx n="78" d="100"/>
          <a:sy n="78" d="100"/>
        </p:scale>
        <p:origin x="2584" y="168"/>
      </p:cViewPr>
      <p:guideLst>
        <p:guide orient="horz" pos="2160"/>
        <p:guide pos="2880"/>
      </p:guideLst>
    </p:cSldViewPr>
  </p:slideViewPr>
  <p:outlineViewPr>
    <p:cViewPr>
      <p:scale>
        <a:sx n="33" d="100"/>
        <a:sy n="33" d="100"/>
      </p:scale>
      <p:origin x="0" y="77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478CB-CB1F-4473-94A8-8DE06C127938}" type="doc">
      <dgm:prSet loTypeId="urn:microsoft.com/office/officeart/2005/8/layout/pList2" loCatId="list" qsTypeId="urn:microsoft.com/office/officeart/2005/8/quickstyle/simple1" qsCatId="simple" csTypeId="urn:microsoft.com/office/officeart/2005/8/colors/colorful1" csCatId="colorful" phldr="1"/>
      <dgm:spPr/>
    </dgm:pt>
    <dgm:pt modelId="{972E4026-4DD5-4C93-B524-D0A1B12631D9}">
      <dgm:prSet phldrT="[Text]" custT="1"/>
      <dgm:spPr>
        <a:solidFill>
          <a:schemeClr val="tx1">
            <a:lumMod val="75000"/>
            <a:lumOff val="25000"/>
          </a:schemeClr>
        </a:solidFill>
      </dgm:spPr>
      <dgm:t>
        <a:bodyPr/>
        <a:lstStyle/>
        <a:p>
          <a:r>
            <a:rPr lang="en-US" sz="2200" b="1" baseline="0" dirty="0">
              <a:latin typeface="Century Gothic" panose="020B0502020202020204" pitchFamily="34" charset="0"/>
            </a:rPr>
            <a:t>Increased rates of anxiety, stress, and depression</a:t>
          </a:r>
        </a:p>
      </dgm:t>
    </dgm:pt>
    <dgm:pt modelId="{0A90FAD0-4702-410E-A7BE-D9DED798F102}" type="parTrans" cxnId="{B47FF039-0587-45A2-BC45-0B1B5503E67A}">
      <dgm:prSet/>
      <dgm:spPr/>
      <dgm:t>
        <a:bodyPr/>
        <a:lstStyle/>
        <a:p>
          <a:endParaRPr lang="en-US"/>
        </a:p>
      </dgm:t>
    </dgm:pt>
    <dgm:pt modelId="{55295157-E736-4136-B8BE-5B6A7D4EC702}" type="sibTrans" cxnId="{B47FF039-0587-45A2-BC45-0B1B5503E67A}">
      <dgm:prSet/>
      <dgm:spPr/>
      <dgm:t>
        <a:bodyPr/>
        <a:lstStyle/>
        <a:p>
          <a:endParaRPr lang="en-US"/>
        </a:p>
      </dgm:t>
    </dgm:pt>
    <dgm:pt modelId="{D01EBB8D-6608-4A65-B4A6-01B7DEB16C4F}">
      <dgm:prSet phldrT="[Text]" custT="1"/>
      <dgm:spPr>
        <a:solidFill>
          <a:schemeClr val="tx1">
            <a:lumMod val="85000"/>
            <a:lumOff val="15000"/>
          </a:schemeClr>
        </a:solidFill>
      </dgm:spPr>
      <dgm:t>
        <a:bodyPr/>
        <a:lstStyle/>
        <a:p>
          <a:r>
            <a:rPr lang="en-US" sz="2200" b="1" dirty="0">
              <a:latin typeface="Century Gothic" panose="020B0502020202020204" pitchFamily="34" charset="0"/>
            </a:rPr>
            <a:t>Impacts mental and physical functioning; decreased academic success</a:t>
          </a:r>
        </a:p>
      </dgm:t>
    </dgm:pt>
    <dgm:pt modelId="{F643C248-3D4B-45E7-96C3-A942B01F78B6}" type="parTrans" cxnId="{60A230BF-F089-4F6F-A90A-5CD2B91EB59B}">
      <dgm:prSet/>
      <dgm:spPr/>
      <dgm:t>
        <a:bodyPr/>
        <a:lstStyle/>
        <a:p>
          <a:endParaRPr lang="en-US"/>
        </a:p>
      </dgm:t>
    </dgm:pt>
    <dgm:pt modelId="{3ACCED45-D7B0-48D4-B924-2C70FF76615E}" type="sibTrans" cxnId="{60A230BF-F089-4F6F-A90A-5CD2B91EB59B}">
      <dgm:prSet/>
      <dgm:spPr/>
      <dgm:t>
        <a:bodyPr/>
        <a:lstStyle/>
        <a:p>
          <a:endParaRPr lang="en-US"/>
        </a:p>
      </dgm:t>
    </dgm:pt>
    <dgm:pt modelId="{A4405BF2-5AA4-4C58-AB5D-B7376F38330D}">
      <dgm:prSet phldrT="[Text]" custT="1"/>
      <dgm:spPr>
        <a:solidFill>
          <a:schemeClr val="tx1">
            <a:lumMod val="95000"/>
            <a:lumOff val="5000"/>
          </a:schemeClr>
        </a:solidFill>
      </dgm:spPr>
      <dgm:t>
        <a:bodyPr/>
        <a:lstStyle/>
        <a:p>
          <a:r>
            <a:rPr lang="en-US" sz="2200" b="1" dirty="0">
              <a:latin typeface="Century Gothic" panose="020B0502020202020204" pitchFamily="34" charset="0"/>
            </a:rPr>
            <a:t>Limited availability of MH services; universities are failing to meet the needs of students</a:t>
          </a:r>
        </a:p>
      </dgm:t>
    </dgm:pt>
    <dgm:pt modelId="{69EB8FB1-8297-44BA-A41E-48ABB13F8227}" type="parTrans" cxnId="{A8686A1E-0F09-4640-A32C-835694A18015}">
      <dgm:prSet/>
      <dgm:spPr/>
      <dgm:t>
        <a:bodyPr/>
        <a:lstStyle/>
        <a:p>
          <a:endParaRPr lang="en-US"/>
        </a:p>
      </dgm:t>
    </dgm:pt>
    <dgm:pt modelId="{FBACC95F-4B94-4389-8CCD-45AB7F9296E1}" type="sibTrans" cxnId="{A8686A1E-0F09-4640-A32C-835694A18015}">
      <dgm:prSet/>
      <dgm:spPr/>
      <dgm:t>
        <a:bodyPr/>
        <a:lstStyle/>
        <a:p>
          <a:endParaRPr lang="en-US"/>
        </a:p>
      </dgm:t>
    </dgm:pt>
    <dgm:pt modelId="{FA946CFC-D7EE-466F-A2EB-D6C41CA49E79}" type="pres">
      <dgm:prSet presAssocID="{F15478CB-CB1F-4473-94A8-8DE06C127938}" presName="Name0" presStyleCnt="0">
        <dgm:presLayoutVars>
          <dgm:dir/>
          <dgm:resizeHandles val="exact"/>
        </dgm:presLayoutVars>
      </dgm:prSet>
      <dgm:spPr/>
    </dgm:pt>
    <dgm:pt modelId="{86EAA84E-F610-49F8-AF9B-DA61A7965BB7}" type="pres">
      <dgm:prSet presAssocID="{F15478CB-CB1F-4473-94A8-8DE06C127938}" presName="bkgdShp" presStyleLbl="alignAccFollowNode1" presStyleIdx="0" presStyleCnt="1" custLinFactNeighborY="-1887"/>
      <dgm:spPr/>
    </dgm:pt>
    <dgm:pt modelId="{7F99E001-F335-4528-B817-CD895D94744F}" type="pres">
      <dgm:prSet presAssocID="{F15478CB-CB1F-4473-94A8-8DE06C127938}" presName="linComp" presStyleCnt="0"/>
      <dgm:spPr/>
    </dgm:pt>
    <dgm:pt modelId="{46DB3FCB-630D-45A5-94CD-CF07F06D0380}" type="pres">
      <dgm:prSet presAssocID="{972E4026-4DD5-4C93-B524-D0A1B12631D9}" presName="compNode" presStyleCnt="0"/>
      <dgm:spPr/>
    </dgm:pt>
    <dgm:pt modelId="{83B6EAC4-4C8C-40B9-A4DE-4108BF14B114}" type="pres">
      <dgm:prSet presAssocID="{972E4026-4DD5-4C93-B524-D0A1B12631D9}" presName="node" presStyleLbl="node1" presStyleIdx="0" presStyleCnt="3" custLinFactNeighborY="-4162">
        <dgm:presLayoutVars>
          <dgm:bulletEnabled val="1"/>
        </dgm:presLayoutVars>
      </dgm:prSet>
      <dgm:spPr/>
    </dgm:pt>
    <dgm:pt modelId="{D3EF40E3-CF42-4F25-AA39-62A26E11E37E}" type="pres">
      <dgm:prSet presAssocID="{972E4026-4DD5-4C93-B524-D0A1B12631D9}" presName="invisiNode" presStyleLbl="node1" presStyleIdx="0" presStyleCnt="3"/>
      <dgm:spPr/>
    </dgm:pt>
    <dgm:pt modelId="{0F6FBD42-3DDB-4C23-85DE-B6E54F45F07D}" type="pres">
      <dgm:prSet presAssocID="{972E4026-4DD5-4C93-B524-D0A1B12631D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786EF31-2A37-4CAB-9DAD-24F144F6F8BE}" type="pres">
      <dgm:prSet presAssocID="{55295157-E736-4136-B8BE-5B6A7D4EC702}" presName="sibTrans" presStyleLbl="sibTrans2D1" presStyleIdx="0" presStyleCnt="0"/>
      <dgm:spPr/>
    </dgm:pt>
    <dgm:pt modelId="{9D518A30-7BC5-4F41-8B32-FFBE899E837E}" type="pres">
      <dgm:prSet presAssocID="{D01EBB8D-6608-4A65-B4A6-01B7DEB16C4F}" presName="compNode" presStyleCnt="0"/>
      <dgm:spPr/>
    </dgm:pt>
    <dgm:pt modelId="{B59B372C-2C6C-443C-99FB-38EBC5CA1D2C}" type="pres">
      <dgm:prSet presAssocID="{D01EBB8D-6608-4A65-B4A6-01B7DEB16C4F}" presName="node" presStyleLbl="node1" presStyleIdx="1" presStyleCnt="3" custLinFactNeighborY="-4162">
        <dgm:presLayoutVars>
          <dgm:bulletEnabled val="1"/>
        </dgm:presLayoutVars>
      </dgm:prSet>
      <dgm:spPr/>
    </dgm:pt>
    <dgm:pt modelId="{93BA2D3D-FFD1-4BD4-9F36-417088C2CD24}" type="pres">
      <dgm:prSet presAssocID="{D01EBB8D-6608-4A65-B4A6-01B7DEB16C4F}" presName="invisiNode" presStyleLbl="node1" presStyleIdx="1" presStyleCnt="3"/>
      <dgm:spPr/>
    </dgm:pt>
    <dgm:pt modelId="{388B030B-F5FF-446F-ACB0-E8CB5F7DCBF4}" type="pres">
      <dgm:prSet presAssocID="{D01EBB8D-6608-4A65-B4A6-01B7DEB16C4F}"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01D212F9-923C-4860-BCB4-0D9FDE99F08E}" type="pres">
      <dgm:prSet presAssocID="{3ACCED45-D7B0-48D4-B924-2C70FF76615E}" presName="sibTrans" presStyleLbl="sibTrans2D1" presStyleIdx="0" presStyleCnt="0"/>
      <dgm:spPr/>
    </dgm:pt>
    <dgm:pt modelId="{233EEE09-8D16-43C3-95B6-BDA1EA1D9CF4}" type="pres">
      <dgm:prSet presAssocID="{A4405BF2-5AA4-4C58-AB5D-B7376F38330D}" presName="compNode" presStyleCnt="0"/>
      <dgm:spPr/>
    </dgm:pt>
    <dgm:pt modelId="{B2017D8C-49F8-471C-A105-37513EF5DBA0}" type="pres">
      <dgm:prSet presAssocID="{A4405BF2-5AA4-4C58-AB5D-B7376F38330D}" presName="node" presStyleLbl="node1" presStyleIdx="2" presStyleCnt="3" custLinFactNeighborY="-4162">
        <dgm:presLayoutVars>
          <dgm:bulletEnabled val="1"/>
        </dgm:presLayoutVars>
      </dgm:prSet>
      <dgm:spPr/>
    </dgm:pt>
    <dgm:pt modelId="{948085D7-BAEF-4302-941B-99AF6D355B13}" type="pres">
      <dgm:prSet presAssocID="{A4405BF2-5AA4-4C58-AB5D-B7376F38330D}" presName="invisiNode" presStyleLbl="node1" presStyleIdx="2" presStyleCnt="3"/>
      <dgm:spPr/>
    </dgm:pt>
    <dgm:pt modelId="{664A61A6-78BE-4E82-87E6-29479100C5DB}" type="pres">
      <dgm:prSet presAssocID="{A4405BF2-5AA4-4C58-AB5D-B7376F38330D}" presName="imagNode" presStyleLbl="fgImgPlace1" presStyleIdx="2" presStyleCnt="3" custLinFactNeighborX="-1135"/>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Lst>
  <dgm:cxnLst>
    <dgm:cxn modelId="{A8686A1E-0F09-4640-A32C-835694A18015}" srcId="{F15478CB-CB1F-4473-94A8-8DE06C127938}" destId="{A4405BF2-5AA4-4C58-AB5D-B7376F38330D}" srcOrd="2" destOrd="0" parTransId="{69EB8FB1-8297-44BA-A41E-48ABB13F8227}" sibTransId="{FBACC95F-4B94-4389-8CCD-45AB7F9296E1}"/>
    <dgm:cxn modelId="{B47FF039-0587-45A2-BC45-0B1B5503E67A}" srcId="{F15478CB-CB1F-4473-94A8-8DE06C127938}" destId="{972E4026-4DD5-4C93-B524-D0A1B12631D9}" srcOrd="0" destOrd="0" parTransId="{0A90FAD0-4702-410E-A7BE-D9DED798F102}" sibTransId="{55295157-E736-4136-B8BE-5B6A7D4EC702}"/>
    <dgm:cxn modelId="{0DACD65A-8112-430F-8005-90F5B556BAC4}" type="presOf" srcId="{972E4026-4DD5-4C93-B524-D0A1B12631D9}" destId="{83B6EAC4-4C8C-40B9-A4DE-4108BF14B114}" srcOrd="0" destOrd="0" presId="urn:microsoft.com/office/officeart/2005/8/layout/pList2"/>
    <dgm:cxn modelId="{C5BA7BA5-D1AC-4ADF-B5D0-86860CA008EE}" type="presOf" srcId="{3ACCED45-D7B0-48D4-B924-2C70FF76615E}" destId="{01D212F9-923C-4860-BCB4-0D9FDE99F08E}" srcOrd="0" destOrd="0" presId="urn:microsoft.com/office/officeart/2005/8/layout/pList2"/>
    <dgm:cxn modelId="{9CDCECB3-02EA-4965-8114-7BBFD31E55A1}" type="presOf" srcId="{F15478CB-CB1F-4473-94A8-8DE06C127938}" destId="{FA946CFC-D7EE-466F-A2EB-D6C41CA49E79}" srcOrd="0" destOrd="0" presId="urn:microsoft.com/office/officeart/2005/8/layout/pList2"/>
    <dgm:cxn modelId="{60A230BF-F089-4F6F-A90A-5CD2B91EB59B}" srcId="{F15478CB-CB1F-4473-94A8-8DE06C127938}" destId="{D01EBB8D-6608-4A65-B4A6-01B7DEB16C4F}" srcOrd="1" destOrd="0" parTransId="{F643C248-3D4B-45E7-96C3-A942B01F78B6}" sibTransId="{3ACCED45-D7B0-48D4-B924-2C70FF76615E}"/>
    <dgm:cxn modelId="{B43A97D4-8799-4232-98C5-CA6A58619649}" type="presOf" srcId="{D01EBB8D-6608-4A65-B4A6-01B7DEB16C4F}" destId="{B59B372C-2C6C-443C-99FB-38EBC5CA1D2C}" srcOrd="0" destOrd="0" presId="urn:microsoft.com/office/officeart/2005/8/layout/pList2"/>
    <dgm:cxn modelId="{D76C39E4-8679-4825-ABEA-F873ABE2CD5D}" type="presOf" srcId="{55295157-E736-4136-B8BE-5B6A7D4EC702}" destId="{F786EF31-2A37-4CAB-9DAD-24F144F6F8BE}" srcOrd="0" destOrd="0" presId="urn:microsoft.com/office/officeart/2005/8/layout/pList2"/>
    <dgm:cxn modelId="{70BCE3F5-CEEE-46F0-A321-FB7FED1A5306}" type="presOf" srcId="{A4405BF2-5AA4-4C58-AB5D-B7376F38330D}" destId="{B2017D8C-49F8-471C-A105-37513EF5DBA0}" srcOrd="0" destOrd="0" presId="urn:microsoft.com/office/officeart/2005/8/layout/pList2"/>
    <dgm:cxn modelId="{72C90D94-5D4F-49AE-B3C2-ECE8A2EF09B6}" type="presParOf" srcId="{FA946CFC-D7EE-466F-A2EB-D6C41CA49E79}" destId="{86EAA84E-F610-49F8-AF9B-DA61A7965BB7}" srcOrd="0" destOrd="0" presId="urn:microsoft.com/office/officeart/2005/8/layout/pList2"/>
    <dgm:cxn modelId="{41580174-3E13-49CB-9761-77804DC4807D}" type="presParOf" srcId="{FA946CFC-D7EE-466F-A2EB-D6C41CA49E79}" destId="{7F99E001-F335-4528-B817-CD895D94744F}" srcOrd="1" destOrd="0" presId="urn:microsoft.com/office/officeart/2005/8/layout/pList2"/>
    <dgm:cxn modelId="{68E545C5-386C-4F0D-99E0-DAAD60184697}" type="presParOf" srcId="{7F99E001-F335-4528-B817-CD895D94744F}" destId="{46DB3FCB-630D-45A5-94CD-CF07F06D0380}" srcOrd="0" destOrd="0" presId="urn:microsoft.com/office/officeart/2005/8/layout/pList2"/>
    <dgm:cxn modelId="{8AAC2196-58F1-4C5A-91EA-6F30A1340210}" type="presParOf" srcId="{46DB3FCB-630D-45A5-94CD-CF07F06D0380}" destId="{83B6EAC4-4C8C-40B9-A4DE-4108BF14B114}" srcOrd="0" destOrd="0" presId="urn:microsoft.com/office/officeart/2005/8/layout/pList2"/>
    <dgm:cxn modelId="{4EE203E0-D794-4F17-8388-1D3DA5F723AA}" type="presParOf" srcId="{46DB3FCB-630D-45A5-94CD-CF07F06D0380}" destId="{D3EF40E3-CF42-4F25-AA39-62A26E11E37E}" srcOrd="1" destOrd="0" presId="urn:microsoft.com/office/officeart/2005/8/layout/pList2"/>
    <dgm:cxn modelId="{4B0627F2-8EF5-4B39-B1FC-BAF2A057CB9D}" type="presParOf" srcId="{46DB3FCB-630D-45A5-94CD-CF07F06D0380}" destId="{0F6FBD42-3DDB-4C23-85DE-B6E54F45F07D}" srcOrd="2" destOrd="0" presId="urn:microsoft.com/office/officeart/2005/8/layout/pList2"/>
    <dgm:cxn modelId="{1BC1BCBD-820A-4764-999E-562924649B07}" type="presParOf" srcId="{7F99E001-F335-4528-B817-CD895D94744F}" destId="{F786EF31-2A37-4CAB-9DAD-24F144F6F8BE}" srcOrd="1" destOrd="0" presId="urn:microsoft.com/office/officeart/2005/8/layout/pList2"/>
    <dgm:cxn modelId="{1E216394-2A13-47A9-9B0D-24C8E86C4D58}" type="presParOf" srcId="{7F99E001-F335-4528-B817-CD895D94744F}" destId="{9D518A30-7BC5-4F41-8B32-FFBE899E837E}" srcOrd="2" destOrd="0" presId="urn:microsoft.com/office/officeart/2005/8/layout/pList2"/>
    <dgm:cxn modelId="{9DC01054-0B20-4518-AAB5-06C0D327C884}" type="presParOf" srcId="{9D518A30-7BC5-4F41-8B32-FFBE899E837E}" destId="{B59B372C-2C6C-443C-99FB-38EBC5CA1D2C}" srcOrd="0" destOrd="0" presId="urn:microsoft.com/office/officeart/2005/8/layout/pList2"/>
    <dgm:cxn modelId="{00CB57E1-D5EE-4EEA-A0DB-3966F099B024}" type="presParOf" srcId="{9D518A30-7BC5-4F41-8B32-FFBE899E837E}" destId="{93BA2D3D-FFD1-4BD4-9F36-417088C2CD24}" srcOrd="1" destOrd="0" presId="urn:microsoft.com/office/officeart/2005/8/layout/pList2"/>
    <dgm:cxn modelId="{F6D97E4D-DC3E-4C51-944E-FD06AE2563CF}" type="presParOf" srcId="{9D518A30-7BC5-4F41-8B32-FFBE899E837E}" destId="{388B030B-F5FF-446F-ACB0-E8CB5F7DCBF4}" srcOrd="2" destOrd="0" presId="urn:microsoft.com/office/officeart/2005/8/layout/pList2"/>
    <dgm:cxn modelId="{A287BE3F-58FD-4ED9-A237-28EC6A015C3B}" type="presParOf" srcId="{7F99E001-F335-4528-B817-CD895D94744F}" destId="{01D212F9-923C-4860-BCB4-0D9FDE99F08E}" srcOrd="3" destOrd="0" presId="urn:microsoft.com/office/officeart/2005/8/layout/pList2"/>
    <dgm:cxn modelId="{928B876A-63E2-446F-8A9B-437659B05CA1}" type="presParOf" srcId="{7F99E001-F335-4528-B817-CD895D94744F}" destId="{233EEE09-8D16-43C3-95B6-BDA1EA1D9CF4}" srcOrd="4" destOrd="0" presId="urn:microsoft.com/office/officeart/2005/8/layout/pList2"/>
    <dgm:cxn modelId="{480F5294-0597-40C5-A113-E39EACC04753}" type="presParOf" srcId="{233EEE09-8D16-43C3-95B6-BDA1EA1D9CF4}" destId="{B2017D8C-49F8-471C-A105-37513EF5DBA0}" srcOrd="0" destOrd="0" presId="urn:microsoft.com/office/officeart/2005/8/layout/pList2"/>
    <dgm:cxn modelId="{36CD5017-2D76-4AC5-8B91-E96169F0AFDC}" type="presParOf" srcId="{233EEE09-8D16-43C3-95B6-BDA1EA1D9CF4}" destId="{948085D7-BAEF-4302-941B-99AF6D355B13}" srcOrd="1" destOrd="0" presId="urn:microsoft.com/office/officeart/2005/8/layout/pList2"/>
    <dgm:cxn modelId="{43940130-C89B-4205-A8F4-8EB10F97AE99}" type="presParOf" srcId="{233EEE09-8D16-43C3-95B6-BDA1EA1D9CF4}" destId="{664A61A6-78BE-4E82-87E6-29479100C5D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C16E4-9F69-954B-8EF2-1E18352FFB93}" type="doc">
      <dgm:prSet loTypeId="urn:microsoft.com/office/officeart/2005/8/layout/process1" loCatId="list" qsTypeId="urn:microsoft.com/office/officeart/2005/8/quickstyle/simple1" qsCatId="simple" csTypeId="urn:microsoft.com/office/officeart/2005/8/colors/accent0_3" csCatId="mainScheme" phldr="1"/>
      <dgm:spPr/>
      <dgm:t>
        <a:bodyPr/>
        <a:lstStyle/>
        <a:p>
          <a:endParaRPr lang="en-US"/>
        </a:p>
      </dgm:t>
    </dgm:pt>
    <dgm:pt modelId="{078A115A-DE09-3D49-B905-DD60C3986A3E}">
      <dgm:prSet phldrT="[Text]" custT="1"/>
      <dgm:spPr>
        <a:solidFill>
          <a:srgbClr val="FFC000"/>
        </a:solidFill>
      </dgm:spPr>
      <dgm:t>
        <a:bodyPr/>
        <a:lstStyle/>
        <a:p>
          <a:r>
            <a:rPr lang="en-US" sz="2000" b="1" u="sng" dirty="0">
              <a:solidFill>
                <a:schemeClr val="tx1"/>
              </a:solidFill>
            </a:rPr>
            <a:t>Pre-test</a:t>
          </a:r>
        </a:p>
      </dgm:t>
    </dgm:pt>
    <dgm:pt modelId="{F944FCAB-78BF-9E46-BF4A-BCEE5A87181C}" type="parTrans" cxnId="{EE80BC3D-0500-DA46-8842-C8DE383E22C9}">
      <dgm:prSet/>
      <dgm:spPr/>
      <dgm:t>
        <a:bodyPr/>
        <a:lstStyle/>
        <a:p>
          <a:endParaRPr lang="en-US"/>
        </a:p>
      </dgm:t>
    </dgm:pt>
    <dgm:pt modelId="{64C3B835-B4E7-904B-A529-A06D09C5C449}" type="sibTrans" cxnId="{EE80BC3D-0500-DA46-8842-C8DE383E22C9}">
      <dgm:prSet custT="1"/>
      <dgm:spPr>
        <a:solidFill>
          <a:schemeClr val="tx1"/>
        </a:solidFill>
      </dgm:spPr>
      <dgm:t>
        <a:bodyPr/>
        <a:lstStyle/>
        <a:p>
          <a:endParaRPr lang="en-US" sz="2000"/>
        </a:p>
      </dgm:t>
    </dgm:pt>
    <dgm:pt modelId="{008BDC54-734C-F145-9B87-CC68FAE94713}">
      <dgm:prSet phldrT="[Text]" custT="1"/>
      <dgm:spPr>
        <a:solidFill>
          <a:srgbClr val="FFC000"/>
        </a:solidFill>
      </dgm:spPr>
      <dgm:t>
        <a:bodyPr/>
        <a:lstStyle/>
        <a:p>
          <a:r>
            <a:rPr lang="en-US" sz="2000" b="1" u="sng" dirty="0">
              <a:solidFill>
                <a:schemeClr val="tx1"/>
              </a:solidFill>
            </a:rPr>
            <a:t>Mid-test</a:t>
          </a:r>
          <a:r>
            <a:rPr lang="en-US" sz="2000" b="1" dirty="0">
              <a:solidFill>
                <a:schemeClr val="tx1"/>
              </a:solidFill>
            </a:rPr>
            <a:t> </a:t>
          </a:r>
        </a:p>
      </dgm:t>
    </dgm:pt>
    <dgm:pt modelId="{92C0E7A2-672C-4842-B0C6-2F2872F74F07}" type="parTrans" cxnId="{F9CB1BDD-E50D-4D44-AAA9-DB7F86E7DF4F}">
      <dgm:prSet/>
      <dgm:spPr/>
      <dgm:t>
        <a:bodyPr/>
        <a:lstStyle/>
        <a:p>
          <a:endParaRPr lang="en-US"/>
        </a:p>
      </dgm:t>
    </dgm:pt>
    <dgm:pt modelId="{52391089-98D2-4342-AFD8-B2D8E3DCD4C5}" type="sibTrans" cxnId="{F9CB1BDD-E50D-4D44-AAA9-DB7F86E7DF4F}">
      <dgm:prSet custT="1"/>
      <dgm:spPr>
        <a:solidFill>
          <a:schemeClr val="tx1"/>
        </a:solidFill>
      </dgm:spPr>
      <dgm:t>
        <a:bodyPr/>
        <a:lstStyle/>
        <a:p>
          <a:endParaRPr lang="en-US" sz="2000"/>
        </a:p>
      </dgm:t>
    </dgm:pt>
    <dgm:pt modelId="{7B73971F-7629-0D49-B373-82ACCEDC7CD3}">
      <dgm:prSet phldrT="[Text]" custT="1"/>
      <dgm:spPr>
        <a:solidFill>
          <a:srgbClr val="FFC000"/>
        </a:solidFill>
      </dgm:spPr>
      <dgm:t>
        <a:bodyPr/>
        <a:lstStyle/>
        <a:p>
          <a:r>
            <a:rPr lang="en-US" sz="2000" b="1" u="sng" dirty="0">
              <a:solidFill>
                <a:schemeClr val="tx1"/>
              </a:solidFill>
            </a:rPr>
            <a:t>Final Test</a:t>
          </a:r>
        </a:p>
      </dgm:t>
    </dgm:pt>
    <dgm:pt modelId="{31016A2A-3B2C-C042-8DBA-BDF0A5710514}" type="parTrans" cxnId="{9AAB3472-A527-D642-889D-C396C28D7D13}">
      <dgm:prSet/>
      <dgm:spPr/>
      <dgm:t>
        <a:bodyPr/>
        <a:lstStyle/>
        <a:p>
          <a:endParaRPr lang="en-US"/>
        </a:p>
      </dgm:t>
    </dgm:pt>
    <dgm:pt modelId="{1B41AA58-6FAF-E24E-9189-11E08AB82AC8}" type="sibTrans" cxnId="{9AAB3472-A527-D642-889D-C396C28D7D13}">
      <dgm:prSet custT="1"/>
      <dgm:spPr>
        <a:solidFill>
          <a:schemeClr val="tx1"/>
        </a:solidFill>
      </dgm:spPr>
      <dgm:t>
        <a:bodyPr/>
        <a:lstStyle/>
        <a:p>
          <a:endParaRPr lang="en-US" sz="2000"/>
        </a:p>
      </dgm:t>
    </dgm:pt>
    <dgm:pt modelId="{1FDF0407-0517-E04F-86ED-F3B64E6A0A6B}">
      <dgm:prSet custT="1"/>
      <dgm:spPr>
        <a:solidFill>
          <a:srgbClr val="FFC000"/>
        </a:solidFill>
      </dgm:spPr>
      <dgm:t>
        <a:bodyPr/>
        <a:lstStyle/>
        <a:p>
          <a:r>
            <a:rPr lang="en-US" sz="2000" b="1" u="sng" dirty="0">
              <a:solidFill>
                <a:schemeClr val="tx1"/>
              </a:solidFill>
            </a:rPr>
            <a:t>Follow-Up</a:t>
          </a:r>
        </a:p>
      </dgm:t>
    </dgm:pt>
    <dgm:pt modelId="{2AA8E947-DF16-2F41-BBE7-02EE2D28B84C}" type="parTrans" cxnId="{2B6A2E90-862B-0543-B8AB-78C682EF4734}">
      <dgm:prSet/>
      <dgm:spPr/>
      <dgm:t>
        <a:bodyPr/>
        <a:lstStyle/>
        <a:p>
          <a:endParaRPr lang="en-US"/>
        </a:p>
      </dgm:t>
    </dgm:pt>
    <dgm:pt modelId="{C07251DA-1E73-8745-AF8D-B3503EBD7128}" type="sibTrans" cxnId="{2B6A2E90-862B-0543-B8AB-78C682EF4734}">
      <dgm:prSet/>
      <dgm:spPr/>
      <dgm:t>
        <a:bodyPr/>
        <a:lstStyle/>
        <a:p>
          <a:endParaRPr lang="en-US"/>
        </a:p>
      </dgm:t>
    </dgm:pt>
    <dgm:pt modelId="{364F9BA4-B868-CB48-8570-0888E40FE5EC}" type="pres">
      <dgm:prSet presAssocID="{884C16E4-9F69-954B-8EF2-1E18352FFB93}" presName="Name0" presStyleCnt="0">
        <dgm:presLayoutVars>
          <dgm:dir/>
          <dgm:resizeHandles val="exact"/>
        </dgm:presLayoutVars>
      </dgm:prSet>
      <dgm:spPr/>
    </dgm:pt>
    <dgm:pt modelId="{369AB44F-9B5D-9149-BD69-5B5C510B655E}" type="pres">
      <dgm:prSet presAssocID="{078A115A-DE09-3D49-B905-DD60C3986A3E}" presName="node" presStyleLbl="node1" presStyleIdx="0" presStyleCnt="4">
        <dgm:presLayoutVars>
          <dgm:bulletEnabled val="1"/>
        </dgm:presLayoutVars>
      </dgm:prSet>
      <dgm:spPr/>
    </dgm:pt>
    <dgm:pt modelId="{BABD03A8-C959-3143-B442-61C4194BC662}" type="pres">
      <dgm:prSet presAssocID="{64C3B835-B4E7-904B-A529-A06D09C5C449}" presName="sibTrans" presStyleLbl="sibTrans2D1" presStyleIdx="0" presStyleCnt="3"/>
      <dgm:spPr/>
    </dgm:pt>
    <dgm:pt modelId="{2EE17CFF-79E2-0A4E-B451-ED55AD29B0E3}" type="pres">
      <dgm:prSet presAssocID="{64C3B835-B4E7-904B-A529-A06D09C5C449}" presName="connectorText" presStyleLbl="sibTrans2D1" presStyleIdx="0" presStyleCnt="3"/>
      <dgm:spPr/>
    </dgm:pt>
    <dgm:pt modelId="{7215441C-4DC5-F442-B29D-47310450D583}" type="pres">
      <dgm:prSet presAssocID="{008BDC54-734C-F145-9B87-CC68FAE94713}" presName="node" presStyleLbl="node1" presStyleIdx="1" presStyleCnt="4">
        <dgm:presLayoutVars>
          <dgm:bulletEnabled val="1"/>
        </dgm:presLayoutVars>
      </dgm:prSet>
      <dgm:spPr/>
    </dgm:pt>
    <dgm:pt modelId="{368150CF-EFB1-634E-A858-81B644398522}" type="pres">
      <dgm:prSet presAssocID="{52391089-98D2-4342-AFD8-B2D8E3DCD4C5}" presName="sibTrans" presStyleLbl="sibTrans2D1" presStyleIdx="1" presStyleCnt="3"/>
      <dgm:spPr/>
    </dgm:pt>
    <dgm:pt modelId="{3203AAE8-BA3F-A54C-8919-50BB74E38162}" type="pres">
      <dgm:prSet presAssocID="{52391089-98D2-4342-AFD8-B2D8E3DCD4C5}" presName="connectorText" presStyleLbl="sibTrans2D1" presStyleIdx="1" presStyleCnt="3"/>
      <dgm:spPr/>
    </dgm:pt>
    <dgm:pt modelId="{A953D7BF-43C9-BD40-8172-FD50EF76D013}" type="pres">
      <dgm:prSet presAssocID="{7B73971F-7629-0D49-B373-82ACCEDC7CD3}" presName="node" presStyleLbl="node1" presStyleIdx="2" presStyleCnt="4">
        <dgm:presLayoutVars>
          <dgm:bulletEnabled val="1"/>
        </dgm:presLayoutVars>
      </dgm:prSet>
      <dgm:spPr/>
    </dgm:pt>
    <dgm:pt modelId="{F2E15379-5C27-A647-B464-50725B6D0F7F}" type="pres">
      <dgm:prSet presAssocID="{1B41AA58-6FAF-E24E-9189-11E08AB82AC8}" presName="sibTrans" presStyleLbl="sibTrans2D1" presStyleIdx="2" presStyleCnt="3"/>
      <dgm:spPr/>
    </dgm:pt>
    <dgm:pt modelId="{DE0B4EC7-9FF5-A84F-A7A1-2A36690D85FC}" type="pres">
      <dgm:prSet presAssocID="{1B41AA58-6FAF-E24E-9189-11E08AB82AC8}" presName="connectorText" presStyleLbl="sibTrans2D1" presStyleIdx="2" presStyleCnt="3"/>
      <dgm:spPr/>
    </dgm:pt>
    <dgm:pt modelId="{9CECC39E-382D-E143-892B-525EA2879205}" type="pres">
      <dgm:prSet presAssocID="{1FDF0407-0517-E04F-86ED-F3B64E6A0A6B}" presName="node" presStyleLbl="node1" presStyleIdx="3" presStyleCnt="4">
        <dgm:presLayoutVars>
          <dgm:bulletEnabled val="1"/>
        </dgm:presLayoutVars>
      </dgm:prSet>
      <dgm:spPr/>
    </dgm:pt>
  </dgm:ptLst>
  <dgm:cxnLst>
    <dgm:cxn modelId="{EE80BC3D-0500-DA46-8842-C8DE383E22C9}" srcId="{884C16E4-9F69-954B-8EF2-1E18352FFB93}" destId="{078A115A-DE09-3D49-B905-DD60C3986A3E}" srcOrd="0" destOrd="0" parTransId="{F944FCAB-78BF-9E46-BF4A-BCEE5A87181C}" sibTransId="{64C3B835-B4E7-904B-A529-A06D09C5C449}"/>
    <dgm:cxn modelId="{8D192153-B4A0-3642-8F2A-EB0112379F7F}" type="presOf" srcId="{64C3B835-B4E7-904B-A529-A06D09C5C449}" destId="{BABD03A8-C959-3143-B442-61C4194BC662}" srcOrd="0" destOrd="0" presId="urn:microsoft.com/office/officeart/2005/8/layout/process1"/>
    <dgm:cxn modelId="{C8820562-878C-A543-A57A-4FC20A950B96}" type="presOf" srcId="{078A115A-DE09-3D49-B905-DD60C3986A3E}" destId="{369AB44F-9B5D-9149-BD69-5B5C510B655E}" srcOrd="0" destOrd="0" presId="urn:microsoft.com/office/officeart/2005/8/layout/process1"/>
    <dgm:cxn modelId="{9AAB3472-A527-D642-889D-C396C28D7D13}" srcId="{884C16E4-9F69-954B-8EF2-1E18352FFB93}" destId="{7B73971F-7629-0D49-B373-82ACCEDC7CD3}" srcOrd="2" destOrd="0" parTransId="{31016A2A-3B2C-C042-8DBA-BDF0A5710514}" sibTransId="{1B41AA58-6FAF-E24E-9189-11E08AB82AC8}"/>
    <dgm:cxn modelId="{74809F7D-F4BC-6E4B-9B0E-BD591F536360}" type="presOf" srcId="{884C16E4-9F69-954B-8EF2-1E18352FFB93}" destId="{364F9BA4-B868-CB48-8570-0888E40FE5EC}" srcOrd="0" destOrd="0" presId="urn:microsoft.com/office/officeart/2005/8/layout/process1"/>
    <dgm:cxn modelId="{454CF681-ADA6-854C-9560-60C7766459C5}" type="presOf" srcId="{52391089-98D2-4342-AFD8-B2D8E3DCD4C5}" destId="{368150CF-EFB1-634E-A858-81B644398522}" srcOrd="0" destOrd="0" presId="urn:microsoft.com/office/officeart/2005/8/layout/process1"/>
    <dgm:cxn modelId="{23C5348A-7987-3E4C-B0F8-E486F5606A43}" type="presOf" srcId="{1FDF0407-0517-E04F-86ED-F3B64E6A0A6B}" destId="{9CECC39E-382D-E143-892B-525EA2879205}" srcOrd="0" destOrd="0" presId="urn:microsoft.com/office/officeart/2005/8/layout/process1"/>
    <dgm:cxn modelId="{2B6A2E90-862B-0543-B8AB-78C682EF4734}" srcId="{884C16E4-9F69-954B-8EF2-1E18352FFB93}" destId="{1FDF0407-0517-E04F-86ED-F3B64E6A0A6B}" srcOrd="3" destOrd="0" parTransId="{2AA8E947-DF16-2F41-BBE7-02EE2D28B84C}" sibTransId="{C07251DA-1E73-8745-AF8D-B3503EBD7128}"/>
    <dgm:cxn modelId="{7887C8B4-CC09-8B4B-89D1-294952103F77}" type="presOf" srcId="{1B41AA58-6FAF-E24E-9189-11E08AB82AC8}" destId="{DE0B4EC7-9FF5-A84F-A7A1-2A36690D85FC}" srcOrd="1" destOrd="0" presId="urn:microsoft.com/office/officeart/2005/8/layout/process1"/>
    <dgm:cxn modelId="{194775BE-593F-5B40-878E-B385D40FACC7}" type="presOf" srcId="{7B73971F-7629-0D49-B373-82ACCEDC7CD3}" destId="{A953D7BF-43C9-BD40-8172-FD50EF76D013}" srcOrd="0" destOrd="0" presId="urn:microsoft.com/office/officeart/2005/8/layout/process1"/>
    <dgm:cxn modelId="{F9CB1BDD-E50D-4D44-AAA9-DB7F86E7DF4F}" srcId="{884C16E4-9F69-954B-8EF2-1E18352FFB93}" destId="{008BDC54-734C-F145-9B87-CC68FAE94713}" srcOrd="1" destOrd="0" parTransId="{92C0E7A2-672C-4842-B0C6-2F2872F74F07}" sibTransId="{52391089-98D2-4342-AFD8-B2D8E3DCD4C5}"/>
    <dgm:cxn modelId="{6C350DEB-3250-544C-8D06-0C3E113A7F1C}" type="presOf" srcId="{52391089-98D2-4342-AFD8-B2D8E3DCD4C5}" destId="{3203AAE8-BA3F-A54C-8919-50BB74E38162}" srcOrd="1" destOrd="0" presId="urn:microsoft.com/office/officeart/2005/8/layout/process1"/>
    <dgm:cxn modelId="{C7C496F0-470C-914C-B6DB-B0E0E431B6DC}" type="presOf" srcId="{1B41AA58-6FAF-E24E-9189-11E08AB82AC8}" destId="{F2E15379-5C27-A647-B464-50725B6D0F7F}" srcOrd="0" destOrd="0" presId="urn:microsoft.com/office/officeart/2005/8/layout/process1"/>
    <dgm:cxn modelId="{E8643CFC-A576-4946-82A2-149ACE75383E}" type="presOf" srcId="{64C3B835-B4E7-904B-A529-A06D09C5C449}" destId="{2EE17CFF-79E2-0A4E-B451-ED55AD29B0E3}" srcOrd="1" destOrd="0" presId="urn:microsoft.com/office/officeart/2005/8/layout/process1"/>
    <dgm:cxn modelId="{E37D5AFE-C137-BD42-8A3C-192F6621EAC5}" type="presOf" srcId="{008BDC54-734C-F145-9B87-CC68FAE94713}" destId="{7215441C-4DC5-F442-B29D-47310450D583}" srcOrd="0" destOrd="0" presId="urn:microsoft.com/office/officeart/2005/8/layout/process1"/>
    <dgm:cxn modelId="{7066DF14-196E-9D44-9593-F7A1100F4C9B}" type="presParOf" srcId="{364F9BA4-B868-CB48-8570-0888E40FE5EC}" destId="{369AB44F-9B5D-9149-BD69-5B5C510B655E}" srcOrd="0" destOrd="0" presId="urn:microsoft.com/office/officeart/2005/8/layout/process1"/>
    <dgm:cxn modelId="{40A14308-9CCB-4F4C-9F1C-7085DF6BBF7D}" type="presParOf" srcId="{364F9BA4-B868-CB48-8570-0888E40FE5EC}" destId="{BABD03A8-C959-3143-B442-61C4194BC662}" srcOrd="1" destOrd="0" presId="urn:microsoft.com/office/officeart/2005/8/layout/process1"/>
    <dgm:cxn modelId="{75CE546B-3D75-8549-A1E7-F8420D21C00B}" type="presParOf" srcId="{BABD03A8-C959-3143-B442-61C4194BC662}" destId="{2EE17CFF-79E2-0A4E-B451-ED55AD29B0E3}" srcOrd="0" destOrd="0" presId="urn:microsoft.com/office/officeart/2005/8/layout/process1"/>
    <dgm:cxn modelId="{0042363A-EFC3-6049-B605-DD8B3E06409C}" type="presParOf" srcId="{364F9BA4-B868-CB48-8570-0888E40FE5EC}" destId="{7215441C-4DC5-F442-B29D-47310450D583}" srcOrd="2" destOrd="0" presId="urn:microsoft.com/office/officeart/2005/8/layout/process1"/>
    <dgm:cxn modelId="{C19F215B-F387-D549-9DF1-045D663FFC95}" type="presParOf" srcId="{364F9BA4-B868-CB48-8570-0888E40FE5EC}" destId="{368150CF-EFB1-634E-A858-81B644398522}" srcOrd="3" destOrd="0" presId="urn:microsoft.com/office/officeart/2005/8/layout/process1"/>
    <dgm:cxn modelId="{42082660-FDD5-F24C-B52B-A46D837113B5}" type="presParOf" srcId="{368150CF-EFB1-634E-A858-81B644398522}" destId="{3203AAE8-BA3F-A54C-8919-50BB74E38162}" srcOrd="0" destOrd="0" presId="urn:microsoft.com/office/officeart/2005/8/layout/process1"/>
    <dgm:cxn modelId="{5DBF6D43-C6F3-F14D-A7A3-9FAE77BE1E4D}" type="presParOf" srcId="{364F9BA4-B868-CB48-8570-0888E40FE5EC}" destId="{A953D7BF-43C9-BD40-8172-FD50EF76D013}" srcOrd="4" destOrd="0" presId="urn:microsoft.com/office/officeart/2005/8/layout/process1"/>
    <dgm:cxn modelId="{84A06040-4699-964D-8FEA-57D387EE7FAE}" type="presParOf" srcId="{364F9BA4-B868-CB48-8570-0888E40FE5EC}" destId="{F2E15379-5C27-A647-B464-50725B6D0F7F}" srcOrd="5" destOrd="0" presId="urn:microsoft.com/office/officeart/2005/8/layout/process1"/>
    <dgm:cxn modelId="{A9BFC709-A642-D04A-BD17-7A1796B17F3F}" type="presParOf" srcId="{F2E15379-5C27-A647-B464-50725B6D0F7F}" destId="{DE0B4EC7-9FF5-A84F-A7A1-2A36690D85FC}" srcOrd="0" destOrd="0" presId="urn:microsoft.com/office/officeart/2005/8/layout/process1"/>
    <dgm:cxn modelId="{EC3A3A4E-C86B-504A-B343-78FE9E902811}" type="presParOf" srcId="{364F9BA4-B868-CB48-8570-0888E40FE5EC}" destId="{9CECC39E-382D-E143-892B-525EA287920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4C16E4-9F69-954B-8EF2-1E18352FFB93}" type="doc">
      <dgm:prSet loTypeId="urn:microsoft.com/office/officeart/2005/8/layout/process1" loCatId="list" qsTypeId="urn:microsoft.com/office/officeart/2005/8/quickstyle/simple1" qsCatId="simple" csTypeId="urn:microsoft.com/office/officeart/2005/8/colors/accent0_3" csCatId="mainScheme" phldr="1"/>
      <dgm:spPr/>
      <dgm:t>
        <a:bodyPr/>
        <a:lstStyle/>
        <a:p>
          <a:endParaRPr lang="en-US"/>
        </a:p>
      </dgm:t>
    </dgm:pt>
    <dgm:pt modelId="{078A115A-DE09-3D49-B905-DD60C3986A3E}">
      <dgm:prSet phldrT="[Text]" custT="1"/>
      <dgm:spPr>
        <a:solidFill>
          <a:srgbClr val="FFC000"/>
        </a:solidFill>
      </dgm:spPr>
      <dgm:t>
        <a:bodyPr/>
        <a:lstStyle/>
        <a:p>
          <a:r>
            <a:rPr lang="en-US" sz="2000" b="1" u="sng" dirty="0">
              <a:solidFill>
                <a:schemeClr val="tx1"/>
              </a:solidFill>
            </a:rPr>
            <a:t>Pre-test</a:t>
          </a:r>
          <a:endParaRPr lang="en-US" sz="2000" b="1" dirty="0">
            <a:solidFill>
              <a:schemeClr val="bg1"/>
            </a:solidFill>
          </a:endParaRPr>
        </a:p>
      </dgm:t>
    </dgm:pt>
    <dgm:pt modelId="{F944FCAB-78BF-9E46-BF4A-BCEE5A87181C}" type="parTrans" cxnId="{EE80BC3D-0500-DA46-8842-C8DE383E22C9}">
      <dgm:prSet/>
      <dgm:spPr/>
      <dgm:t>
        <a:bodyPr/>
        <a:lstStyle/>
        <a:p>
          <a:endParaRPr lang="en-US"/>
        </a:p>
      </dgm:t>
    </dgm:pt>
    <dgm:pt modelId="{64C3B835-B4E7-904B-A529-A06D09C5C449}" type="sibTrans" cxnId="{EE80BC3D-0500-DA46-8842-C8DE383E22C9}">
      <dgm:prSet custT="1"/>
      <dgm:spPr>
        <a:solidFill>
          <a:schemeClr val="tx1"/>
        </a:solidFill>
      </dgm:spPr>
      <dgm:t>
        <a:bodyPr/>
        <a:lstStyle/>
        <a:p>
          <a:endParaRPr lang="en-US" sz="2000"/>
        </a:p>
      </dgm:t>
    </dgm:pt>
    <dgm:pt modelId="{008BDC54-734C-F145-9B87-CC68FAE94713}">
      <dgm:prSet phldrT="[Text]" custT="1"/>
      <dgm:spPr>
        <a:solidFill>
          <a:srgbClr val="FFC000"/>
        </a:solidFill>
      </dgm:spPr>
      <dgm:t>
        <a:bodyPr/>
        <a:lstStyle/>
        <a:p>
          <a:r>
            <a:rPr lang="en-US" sz="2000" b="1" u="sng" dirty="0">
              <a:solidFill>
                <a:schemeClr val="tx1"/>
              </a:solidFill>
            </a:rPr>
            <a:t>Mid-test</a:t>
          </a:r>
        </a:p>
      </dgm:t>
    </dgm:pt>
    <dgm:pt modelId="{92C0E7A2-672C-4842-B0C6-2F2872F74F07}" type="parTrans" cxnId="{F9CB1BDD-E50D-4D44-AAA9-DB7F86E7DF4F}">
      <dgm:prSet/>
      <dgm:spPr/>
      <dgm:t>
        <a:bodyPr/>
        <a:lstStyle/>
        <a:p>
          <a:endParaRPr lang="en-US"/>
        </a:p>
      </dgm:t>
    </dgm:pt>
    <dgm:pt modelId="{52391089-98D2-4342-AFD8-B2D8E3DCD4C5}" type="sibTrans" cxnId="{F9CB1BDD-E50D-4D44-AAA9-DB7F86E7DF4F}">
      <dgm:prSet custT="1"/>
      <dgm:spPr>
        <a:solidFill>
          <a:schemeClr val="tx1"/>
        </a:solidFill>
      </dgm:spPr>
      <dgm:t>
        <a:bodyPr/>
        <a:lstStyle/>
        <a:p>
          <a:endParaRPr lang="en-US" sz="2000"/>
        </a:p>
      </dgm:t>
    </dgm:pt>
    <dgm:pt modelId="{7B73971F-7629-0D49-B373-82ACCEDC7CD3}">
      <dgm:prSet phldrT="[Text]" custT="1"/>
      <dgm:spPr>
        <a:solidFill>
          <a:srgbClr val="FFC000"/>
        </a:solidFill>
      </dgm:spPr>
      <dgm:t>
        <a:bodyPr/>
        <a:lstStyle/>
        <a:p>
          <a:r>
            <a:rPr lang="en-US" sz="2000" b="1" u="sng" dirty="0">
              <a:solidFill>
                <a:schemeClr val="tx1"/>
              </a:solidFill>
            </a:rPr>
            <a:t>Final Test</a:t>
          </a:r>
        </a:p>
      </dgm:t>
    </dgm:pt>
    <dgm:pt modelId="{31016A2A-3B2C-C042-8DBA-BDF0A5710514}" type="parTrans" cxnId="{9AAB3472-A527-D642-889D-C396C28D7D13}">
      <dgm:prSet/>
      <dgm:spPr/>
      <dgm:t>
        <a:bodyPr/>
        <a:lstStyle/>
        <a:p>
          <a:endParaRPr lang="en-US"/>
        </a:p>
      </dgm:t>
    </dgm:pt>
    <dgm:pt modelId="{1B41AA58-6FAF-E24E-9189-11E08AB82AC8}" type="sibTrans" cxnId="{9AAB3472-A527-D642-889D-C396C28D7D13}">
      <dgm:prSet custT="1"/>
      <dgm:spPr>
        <a:solidFill>
          <a:schemeClr val="tx1"/>
        </a:solidFill>
      </dgm:spPr>
      <dgm:t>
        <a:bodyPr/>
        <a:lstStyle/>
        <a:p>
          <a:endParaRPr lang="en-US" sz="2000"/>
        </a:p>
      </dgm:t>
    </dgm:pt>
    <dgm:pt modelId="{1FDF0407-0517-E04F-86ED-F3B64E6A0A6B}">
      <dgm:prSet custT="1"/>
      <dgm:spPr>
        <a:solidFill>
          <a:srgbClr val="FFC000"/>
        </a:solidFill>
      </dgm:spPr>
      <dgm:t>
        <a:bodyPr/>
        <a:lstStyle/>
        <a:p>
          <a:r>
            <a:rPr lang="en-US" sz="2000" b="1" u="sng" dirty="0">
              <a:solidFill>
                <a:schemeClr val="tx1"/>
              </a:solidFill>
            </a:rPr>
            <a:t>Follow-Up</a:t>
          </a:r>
        </a:p>
      </dgm:t>
    </dgm:pt>
    <dgm:pt modelId="{2AA8E947-DF16-2F41-BBE7-02EE2D28B84C}" type="parTrans" cxnId="{2B6A2E90-862B-0543-B8AB-78C682EF4734}">
      <dgm:prSet/>
      <dgm:spPr/>
      <dgm:t>
        <a:bodyPr/>
        <a:lstStyle/>
        <a:p>
          <a:endParaRPr lang="en-US"/>
        </a:p>
      </dgm:t>
    </dgm:pt>
    <dgm:pt modelId="{C07251DA-1E73-8745-AF8D-B3503EBD7128}" type="sibTrans" cxnId="{2B6A2E90-862B-0543-B8AB-78C682EF4734}">
      <dgm:prSet/>
      <dgm:spPr/>
      <dgm:t>
        <a:bodyPr/>
        <a:lstStyle/>
        <a:p>
          <a:endParaRPr lang="en-US"/>
        </a:p>
      </dgm:t>
    </dgm:pt>
    <dgm:pt modelId="{4DFDF798-EDA4-5747-BBB6-ED3142A9FAFF}" type="pres">
      <dgm:prSet presAssocID="{884C16E4-9F69-954B-8EF2-1E18352FFB93}" presName="Name0" presStyleCnt="0">
        <dgm:presLayoutVars>
          <dgm:dir/>
          <dgm:resizeHandles val="exact"/>
        </dgm:presLayoutVars>
      </dgm:prSet>
      <dgm:spPr/>
    </dgm:pt>
    <dgm:pt modelId="{4CA9E0A7-757E-A747-8F7C-1B8F01A799D0}" type="pres">
      <dgm:prSet presAssocID="{078A115A-DE09-3D49-B905-DD60C3986A3E}" presName="node" presStyleLbl="node1" presStyleIdx="0" presStyleCnt="4">
        <dgm:presLayoutVars>
          <dgm:bulletEnabled val="1"/>
        </dgm:presLayoutVars>
      </dgm:prSet>
      <dgm:spPr/>
    </dgm:pt>
    <dgm:pt modelId="{157491BE-B8DA-E242-A29E-E422463B6C47}" type="pres">
      <dgm:prSet presAssocID="{64C3B835-B4E7-904B-A529-A06D09C5C449}" presName="sibTrans" presStyleLbl="sibTrans2D1" presStyleIdx="0" presStyleCnt="3"/>
      <dgm:spPr/>
    </dgm:pt>
    <dgm:pt modelId="{F979F31D-7AAF-324C-A437-968DE69EC1C8}" type="pres">
      <dgm:prSet presAssocID="{64C3B835-B4E7-904B-A529-A06D09C5C449}" presName="connectorText" presStyleLbl="sibTrans2D1" presStyleIdx="0" presStyleCnt="3"/>
      <dgm:spPr/>
    </dgm:pt>
    <dgm:pt modelId="{255321F9-01B7-1E42-AF96-5C4292BC6E4B}" type="pres">
      <dgm:prSet presAssocID="{008BDC54-734C-F145-9B87-CC68FAE94713}" presName="node" presStyleLbl="node1" presStyleIdx="1" presStyleCnt="4">
        <dgm:presLayoutVars>
          <dgm:bulletEnabled val="1"/>
        </dgm:presLayoutVars>
      </dgm:prSet>
      <dgm:spPr/>
    </dgm:pt>
    <dgm:pt modelId="{1B45E7D7-73A1-4C45-B5EE-88780A1C299F}" type="pres">
      <dgm:prSet presAssocID="{52391089-98D2-4342-AFD8-B2D8E3DCD4C5}" presName="sibTrans" presStyleLbl="sibTrans2D1" presStyleIdx="1" presStyleCnt="3"/>
      <dgm:spPr/>
    </dgm:pt>
    <dgm:pt modelId="{68EFC69A-405F-C34B-BFF3-E8D92D468BA5}" type="pres">
      <dgm:prSet presAssocID="{52391089-98D2-4342-AFD8-B2D8E3DCD4C5}" presName="connectorText" presStyleLbl="sibTrans2D1" presStyleIdx="1" presStyleCnt="3"/>
      <dgm:spPr/>
    </dgm:pt>
    <dgm:pt modelId="{8B132B71-57EC-8340-97AC-5714E1A9E73D}" type="pres">
      <dgm:prSet presAssocID="{7B73971F-7629-0D49-B373-82ACCEDC7CD3}" presName="node" presStyleLbl="node1" presStyleIdx="2" presStyleCnt="4">
        <dgm:presLayoutVars>
          <dgm:bulletEnabled val="1"/>
        </dgm:presLayoutVars>
      </dgm:prSet>
      <dgm:spPr/>
    </dgm:pt>
    <dgm:pt modelId="{C551DBA5-4801-B148-98FF-DAF6A3664874}" type="pres">
      <dgm:prSet presAssocID="{1B41AA58-6FAF-E24E-9189-11E08AB82AC8}" presName="sibTrans" presStyleLbl="sibTrans2D1" presStyleIdx="2" presStyleCnt="3"/>
      <dgm:spPr/>
    </dgm:pt>
    <dgm:pt modelId="{F6B26A3D-9055-8B40-AC65-87B7C6A5BF1D}" type="pres">
      <dgm:prSet presAssocID="{1B41AA58-6FAF-E24E-9189-11E08AB82AC8}" presName="connectorText" presStyleLbl="sibTrans2D1" presStyleIdx="2" presStyleCnt="3"/>
      <dgm:spPr/>
    </dgm:pt>
    <dgm:pt modelId="{56ABFE6F-E799-6343-8514-A01071BF28C8}" type="pres">
      <dgm:prSet presAssocID="{1FDF0407-0517-E04F-86ED-F3B64E6A0A6B}" presName="node" presStyleLbl="node1" presStyleIdx="3" presStyleCnt="4">
        <dgm:presLayoutVars>
          <dgm:bulletEnabled val="1"/>
        </dgm:presLayoutVars>
      </dgm:prSet>
      <dgm:spPr/>
    </dgm:pt>
  </dgm:ptLst>
  <dgm:cxnLst>
    <dgm:cxn modelId="{F3B8AD0E-2621-9743-B517-64F48F4F8707}" type="presOf" srcId="{1B41AA58-6FAF-E24E-9189-11E08AB82AC8}" destId="{C551DBA5-4801-B148-98FF-DAF6A3664874}" srcOrd="0" destOrd="0" presId="urn:microsoft.com/office/officeart/2005/8/layout/process1"/>
    <dgm:cxn modelId="{E945EB2F-303E-FA46-8E93-E3CCAA3D1E4E}" type="presOf" srcId="{7B73971F-7629-0D49-B373-82ACCEDC7CD3}" destId="{8B132B71-57EC-8340-97AC-5714E1A9E73D}" srcOrd="0" destOrd="0" presId="urn:microsoft.com/office/officeart/2005/8/layout/process1"/>
    <dgm:cxn modelId="{0AFE8B33-C82D-E84B-A45A-47EDB2D12B6F}" type="presOf" srcId="{1FDF0407-0517-E04F-86ED-F3B64E6A0A6B}" destId="{56ABFE6F-E799-6343-8514-A01071BF28C8}" srcOrd="0" destOrd="0" presId="urn:microsoft.com/office/officeart/2005/8/layout/process1"/>
    <dgm:cxn modelId="{EE80BC3D-0500-DA46-8842-C8DE383E22C9}" srcId="{884C16E4-9F69-954B-8EF2-1E18352FFB93}" destId="{078A115A-DE09-3D49-B905-DD60C3986A3E}" srcOrd="0" destOrd="0" parTransId="{F944FCAB-78BF-9E46-BF4A-BCEE5A87181C}" sibTransId="{64C3B835-B4E7-904B-A529-A06D09C5C449}"/>
    <dgm:cxn modelId="{AA9C324D-C209-8841-B46B-7294DEA2FBEE}" type="presOf" srcId="{64C3B835-B4E7-904B-A529-A06D09C5C449}" destId="{157491BE-B8DA-E242-A29E-E422463B6C47}" srcOrd="0" destOrd="0" presId="urn:microsoft.com/office/officeart/2005/8/layout/process1"/>
    <dgm:cxn modelId="{57022E4F-725B-864A-900B-0E38F1A5014E}" type="presOf" srcId="{008BDC54-734C-F145-9B87-CC68FAE94713}" destId="{255321F9-01B7-1E42-AF96-5C4292BC6E4B}" srcOrd="0" destOrd="0" presId="urn:microsoft.com/office/officeart/2005/8/layout/process1"/>
    <dgm:cxn modelId="{9B134A5A-AAD5-994C-B933-F7AA95BD350F}" type="presOf" srcId="{884C16E4-9F69-954B-8EF2-1E18352FFB93}" destId="{4DFDF798-EDA4-5747-BBB6-ED3142A9FAFF}" srcOrd="0" destOrd="0" presId="urn:microsoft.com/office/officeart/2005/8/layout/process1"/>
    <dgm:cxn modelId="{9AAB3472-A527-D642-889D-C396C28D7D13}" srcId="{884C16E4-9F69-954B-8EF2-1E18352FFB93}" destId="{7B73971F-7629-0D49-B373-82ACCEDC7CD3}" srcOrd="2" destOrd="0" parTransId="{31016A2A-3B2C-C042-8DBA-BDF0A5710514}" sibTransId="{1B41AA58-6FAF-E24E-9189-11E08AB82AC8}"/>
    <dgm:cxn modelId="{CAF90173-C9F0-DB4E-9D46-AC2652CCC146}" type="presOf" srcId="{52391089-98D2-4342-AFD8-B2D8E3DCD4C5}" destId="{68EFC69A-405F-C34B-BFF3-E8D92D468BA5}" srcOrd="1" destOrd="0" presId="urn:microsoft.com/office/officeart/2005/8/layout/process1"/>
    <dgm:cxn modelId="{26DA207A-CBAE-1D40-B219-C30B1DDB2742}" type="presOf" srcId="{64C3B835-B4E7-904B-A529-A06D09C5C449}" destId="{F979F31D-7AAF-324C-A437-968DE69EC1C8}" srcOrd="1" destOrd="0" presId="urn:microsoft.com/office/officeart/2005/8/layout/process1"/>
    <dgm:cxn modelId="{2B6A2E90-862B-0543-B8AB-78C682EF4734}" srcId="{884C16E4-9F69-954B-8EF2-1E18352FFB93}" destId="{1FDF0407-0517-E04F-86ED-F3B64E6A0A6B}" srcOrd="3" destOrd="0" parTransId="{2AA8E947-DF16-2F41-BBE7-02EE2D28B84C}" sibTransId="{C07251DA-1E73-8745-AF8D-B3503EBD7128}"/>
    <dgm:cxn modelId="{75B73996-3105-9242-9E41-77A6BE418241}" type="presOf" srcId="{52391089-98D2-4342-AFD8-B2D8E3DCD4C5}" destId="{1B45E7D7-73A1-4C45-B5EE-88780A1C299F}" srcOrd="0" destOrd="0" presId="urn:microsoft.com/office/officeart/2005/8/layout/process1"/>
    <dgm:cxn modelId="{F9CB1BDD-E50D-4D44-AAA9-DB7F86E7DF4F}" srcId="{884C16E4-9F69-954B-8EF2-1E18352FFB93}" destId="{008BDC54-734C-F145-9B87-CC68FAE94713}" srcOrd="1" destOrd="0" parTransId="{92C0E7A2-672C-4842-B0C6-2F2872F74F07}" sibTransId="{52391089-98D2-4342-AFD8-B2D8E3DCD4C5}"/>
    <dgm:cxn modelId="{DABCB0F7-01AB-7947-84C1-063B3C129B8F}" type="presOf" srcId="{078A115A-DE09-3D49-B905-DD60C3986A3E}" destId="{4CA9E0A7-757E-A747-8F7C-1B8F01A799D0}" srcOrd="0" destOrd="0" presId="urn:microsoft.com/office/officeart/2005/8/layout/process1"/>
    <dgm:cxn modelId="{44AF8BFD-68D4-7148-9137-97BA845E4CEB}" type="presOf" srcId="{1B41AA58-6FAF-E24E-9189-11E08AB82AC8}" destId="{F6B26A3D-9055-8B40-AC65-87B7C6A5BF1D}" srcOrd="1" destOrd="0" presId="urn:microsoft.com/office/officeart/2005/8/layout/process1"/>
    <dgm:cxn modelId="{2E15DD94-00E3-9444-98BC-A2DAB056E3B8}" type="presParOf" srcId="{4DFDF798-EDA4-5747-BBB6-ED3142A9FAFF}" destId="{4CA9E0A7-757E-A747-8F7C-1B8F01A799D0}" srcOrd="0" destOrd="0" presId="urn:microsoft.com/office/officeart/2005/8/layout/process1"/>
    <dgm:cxn modelId="{39851BA0-CDF6-6647-AC30-1E04171C838E}" type="presParOf" srcId="{4DFDF798-EDA4-5747-BBB6-ED3142A9FAFF}" destId="{157491BE-B8DA-E242-A29E-E422463B6C47}" srcOrd="1" destOrd="0" presId="urn:microsoft.com/office/officeart/2005/8/layout/process1"/>
    <dgm:cxn modelId="{54899B36-8991-4D4C-9DCF-1C3DEB8FAF4C}" type="presParOf" srcId="{157491BE-B8DA-E242-A29E-E422463B6C47}" destId="{F979F31D-7AAF-324C-A437-968DE69EC1C8}" srcOrd="0" destOrd="0" presId="urn:microsoft.com/office/officeart/2005/8/layout/process1"/>
    <dgm:cxn modelId="{BFB8752D-68F9-3049-9C2F-FF0C65A3B599}" type="presParOf" srcId="{4DFDF798-EDA4-5747-BBB6-ED3142A9FAFF}" destId="{255321F9-01B7-1E42-AF96-5C4292BC6E4B}" srcOrd="2" destOrd="0" presId="urn:microsoft.com/office/officeart/2005/8/layout/process1"/>
    <dgm:cxn modelId="{03F5DE68-939B-404B-9336-EA5C8D6EB030}" type="presParOf" srcId="{4DFDF798-EDA4-5747-BBB6-ED3142A9FAFF}" destId="{1B45E7D7-73A1-4C45-B5EE-88780A1C299F}" srcOrd="3" destOrd="0" presId="urn:microsoft.com/office/officeart/2005/8/layout/process1"/>
    <dgm:cxn modelId="{17AE25D0-AFC0-0941-97DA-2642A8B603BF}" type="presParOf" srcId="{1B45E7D7-73A1-4C45-B5EE-88780A1C299F}" destId="{68EFC69A-405F-C34B-BFF3-E8D92D468BA5}" srcOrd="0" destOrd="0" presId="urn:microsoft.com/office/officeart/2005/8/layout/process1"/>
    <dgm:cxn modelId="{FC1AA73D-2206-404E-9628-30C8FC60E296}" type="presParOf" srcId="{4DFDF798-EDA4-5747-BBB6-ED3142A9FAFF}" destId="{8B132B71-57EC-8340-97AC-5714E1A9E73D}" srcOrd="4" destOrd="0" presId="urn:microsoft.com/office/officeart/2005/8/layout/process1"/>
    <dgm:cxn modelId="{F1983D55-0A20-0249-A00C-5D16331F13D5}" type="presParOf" srcId="{4DFDF798-EDA4-5747-BBB6-ED3142A9FAFF}" destId="{C551DBA5-4801-B148-98FF-DAF6A3664874}" srcOrd="5" destOrd="0" presId="urn:microsoft.com/office/officeart/2005/8/layout/process1"/>
    <dgm:cxn modelId="{41AB0E9E-AC23-C04B-9FF7-35106CBE61B3}" type="presParOf" srcId="{C551DBA5-4801-B148-98FF-DAF6A3664874}" destId="{F6B26A3D-9055-8B40-AC65-87B7C6A5BF1D}" srcOrd="0" destOrd="0" presId="urn:microsoft.com/office/officeart/2005/8/layout/process1"/>
    <dgm:cxn modelId="{9CF7E737-5F3F-5B4A-B2E8-EEB6BD279DFB}" type="presParOf" srcId="{4DFDF798-EDA4-5747-BBB6-ED3142A9FAFF}" destId="{56ABFE6F-E799-6343-8514-A01071BF28C8}"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C16E4-9F69-954B-8EF2-1E18352FFB93}" type="doc">
      <dgm:prSet loTypeId="urn:microsoft.com/office/officeart/2005/8/layout/process1" loCatId="list" qsTypeId="urn:microsoft.com/office/officeart/2005/8/quickstyle/simple1" qsCatId="simple" csTypeId="urn:microsoft.com/office/officeart/2005/8/colors/accent0_3" csCatId="mainScheme" phldr="1"/>
      <dgm:spPr/>
      <dgm:t>
        <a:bodyPr/>
        <a:lstStyle/>
        <a:p>
          <a:endParaRPr lang="en-US"/>
        </a:p>
      </dgm:t>
    </dgm:pt>
    <dgm:pt modelId="{078A115A-DE09-3D49-B905-DD60C3986A3E}">
      <dgm:prSet phldrT="[Text]" custT="1"/>
      <dgm:spPr>
        <a:solidFill>
          <a:srgbClr val="FFC000"/>
        </a:solidFill>
      </dgm:spPr>
      <dgm:t>
        <a:bodyPr/>
        <a:lstStyle/>
        <a:p>
          <a:r>
            <a:rPr lang="en-US" sz="1800" b="1" u="sng" dirty="0">
              <a:solidFill>
                <a:schemeClr val="tx1"/>
              </a:solidFill>
            </a:rPr>
            <a:t>Pre-test</a:t>
          </a:r>
          <a:endParaRPr lang="en-US" sz="1800" b="0" u="none" dirty="0">
            <a:solidFill>
              <a:schemeClr val="tx1"/>
            </a:solidFill>
          </a:endParaRPr>
        </a:p>
        <a:p>
          <a:r>
            <a:rPr lang="en-US" sz="1800" b="1" u="none" dirty="0">
              <a:solidFill>
                <a:schemeClr val="tx1"/>
              </a:solidFill>
            </a:rPr>
            <a:t>Consents</a:t>
          </a:r>
        </a:p>
        <a:p>
          <a:r>
            <a:rPr lang="en-US" sz="1800" b="1" u="none" dirty="0">
              <a:solidFill>
                <a:schemeClr val="tx1"/>
              </a:solidFill>
            </a:rPr>
            <a:t>Demographic questionnaire</a:t>
          </a:r>
        </a:p>
        <a:p>
          <a:r>
            <a:rPr lang="en-US" sz="1800" b="1" dirty="0">
              <a:solidFill>
                <a:schemeClr val="tx1"/>
              </a:solidFill>
            </a:rPr>
            <a:t>Assessments Saliva</a:t>
          </a:r>
        </a:p>
        <a:p>
          <a:r>
            <a:rPr lang="en-US" sz="1800" b="1" dirty="0">
              <a:solidFill>
                <a:schemeClr val="tx1"/>
              </a:solidFill>
            </a:rPr>
            <a:t>15 min NF</a:t>
          </a:r>
        </a:p>
        <a:p>
          <a:r>
            <a:rPr lang="en-US" sz="1800" b="1" dirty="0" err="1">
              <a:solidFill>
                <a:schemeClr val="tx1"/>
              </a:solidFill>
            </a:rPr>
            <a:t>Giftcard</a:t>
          </a:r>
          <a:endParaRPr lang="en-US" sz="1800" b="1" dirty="0">
            <a:solidFill>
              <a:schemeClr val="tx1"/>
            </a:solidFill>
          </a:endParaRPr>
        </a:p>
      </dgm:t>
    </dgm:pt>
    <dgm:pt modelId="{F944FCAB-78BF-9E46-BF4A-BCEE5A87181C}" type="parTrans" cxnId="{EE80BC3D-0500-DA46-8842-C8DE383E22C9}">
      <dgm:prSet/>
      <dgm:spPr/>
      <dgm:t>
        <a:bodyPr/>
        <a:lstStyle/>
        <a:p>
          <a:endParaRPr lang="en-US"/>
        </a:p>
      </dgm:t>
    </dgm:pt>
    <dgm:pt modelId="{64C3B835-B4E7-904B-A529-A06D09C5C449}" type="sibTrans" cxnId="{EE80BC3D-0500-DA46-8842-C8DE383E22C9}">
      <dgm:prSet custT="1"/>
      <dgm:spPr>
        <a:solidFill>
          <a:schemeClr val="tx1"/>
        </a:solidFill>
      </dgm:spPr>
      <dgm:t>
        <a:bodyPr/>
        <a:lstStyle/>
        <a:p>
          <a:endParaRPr lang="en-US" sz="2000"/>
        </a:p>
      </dgm:t>
    </dgm:pt>
    <dgm:pt modelId="{008BDC54-734C-F145-9B87-CC68FAE94713}">
      <dgm:prSet phldrT="[Text]" custT="1"/>
      <dgm:spPr>
        <a:solidFill>
          <a:srgbClr val="FFC000"/>
        </a:solidFill>
      </dgm:spPr>
      <dgm:t>
        <a:bodyPr/>
        <a:lstStyle/>
        <a:p>
          <a:r>
            <a:rPr lang="en-US" sz="1800" b="1" u="sng" dirty="0">
              <a:solidFill>
                <a:schemeClr val="tx1"/>
              </a:solidFill>
            </a:rPr>
            <a:t>Mid-Test</a:t>
          </a:r>
          <a:endParaRPr lang="en-US" sz="1800" b="1" dirty="0">
            <a:solidFill>
              <a:schemeClr val="tx1"/>
            </a:solidFill>
          </a:endParaRPr>
        </a:p>
        <a:p>
          <a:r>
            <a:rPr lang="en-US" sz="1800" b="1" dirty="0">
              <a:solidFill>
                <a:schemeClr val="tx1"/>
              </a:solidFill>
            </a:rPr>
            <a:t>7 sessions (at 8</a:t>
          </a:r>
          <a:r>
            <a:rPr lang="en-US" sz="1800" b="1" baseline="30000" dirty="0">
              <a:solidFill>
                <a:schemeClr val="tx1"/>
              </a:solidFill>
            </a:rPr>
            <a:t>th</a:t>
          </a:r>
          <a:r>
            <a:rPr lang="en-US" sz="1800" b="1" dirty="0">
              <a:solidFill>
                <a:schemeClr val="tx1"/>
              </a:solidFill>
            </a:rPr>
            <a:t> session)</a:t>
          </a:r>
        </a:p>
        <a:p>
          <a:r>
            <a:rPr lang="en-US" sz="1800" b="1" dirty="0">
              <a:solidFill>
                <a:schemeClr val="tx1"/>
              </a:solidFill>
            </a:rPr>
            <a:t>Assessments  Saliva</a:t>
          </a:r>
        </a:p>
        <a:p>
          <a:r>
            <a:rPr lang="en-US" sz="1800" b="1" dirty="0">
              <a:solidFill>
                <a:schemeClr val="tx1"/>
              </a:solidFill>
            </a:rPr>
            <a:t>33.5 NF</a:t>
          </a:r>
        </a:p>
        <a:p>
          <a:r>
            <a:rPr lang="en-US" sz="1800" b="1" dirty="0" err="1">
              <a:solidFill>
                <a:schemeClr val="tx1"/>
              </a:solidFill>
            </a:rPr>
            <a:t>Giftcard</a:t>
          </a:r>
          <a:endParaRPr lang="en-US" sz="1800" b="1" dirty="0">
            <a:solidFill>
              <a:schemeClr val="tx1"/>
            </a:solidFill>
          </a:endParaRPr>
        </a:p>
      </dgm:t>
    </dgm:pt>
    <dgm:pt modelId="{92C0E7A2-672C-4842-B0C6-2F2872F74F07}" type="parTrans" cxnId="{F9CB1BDD-E50D-4D44-AAA9-DB7F86E7DF4F}">
      <dgm:prSet/>
      <dgm:spPr/>
      <dgm:t>
        <a:bodyPr/>
        <a:lstStyle/>
        <a:p>
          <a:endParaRPr lang="en-US"/>
        </a:p>
      </dgm:t>
    </dgm:pt>
    <dgm:pt modelId="{52391089-98D2-4342-AFD8-B2D8E3DCD4C5}" type="sibTrans" cxnId="{F9CB1BDD-E50D-4D44-AAA9-DB7F86E7DF4F}">
      <dgm:prSet custT="1"/>
      <dgm:spPr>
        <a:solidFill>
          <a:schemeClr val="tx1"/>
        </a:solidFill>
      </dgm:spPr>
      <dgm:t>
        <a:bodyPr/>
        <a:lstStyle/>
        <a:p>
          <a:endParaRPr lang="en-US" sz="2000"/>
        </a:p>
      </dgm:t>
    </dgm:pt>
    <dgm:pt modelId="{7B73971F-7629-0D49-B373-82ACCEDC7CD3}">
      <dgm:prSet phldrT="[Text]" custT="1"/>
      <dgm:spPr>
        <a:solidFill>
          <a:srgbClr val="FFC000"/>
        </a:solidFill>
      </dgm:spPr>
      <dgm:t>
        <a:bodyPr/>
        <a:lstStyle/>
        <a:p>
          <a:r>
            <a:rPr lang="en-US" sz="1800" b="1" u="sng" dirty="0">
              <a:solidFill>
                <a:schemeClr val="tx1"/>
              </a:solidFill>
            </a:rPr>
            <a:t>Final Test</a:t>
          </a:r>
        </a:p>
        <a:p>
          <a:r>
            <a:rPr lang="en-US" sz="1800" b="1" dirty="0">
              <a:solidFill>
                <a:schemeClr val="tx1"/>
              </a:solidFill>
            </a:rPr>
            <a:t>15 sessions (at 16</a:t>
          </a:r>
          <a:r>
            <a:rPr lang="en-US" sz="1800" b="1" baseline="30000" dirty="0">
              <a:solidFill>
                <a:schemeClr val="tx1"/>
              </a:solidFill>
            </a:rPr>
            <a:t>th</a:t>
          </a:r>
          <a:r>
            <a:rPr lang="en-US" sz="1800" b="1" dirty="0">
              <a:solidFill>
                <a:schemeClr val="tx1"/>
              </a:solidFill>
            </a:rPr>
            <a:t> session)</a:t>
          </a:r>
        </a:p>
        <a:p>
          <a:r>
            <a:rPr lang="en-US" sz="1800" b="1" dirty="0">
              <a:solidFill>
                <a:schemeClr val="tx1"/>
              </a:solidFill>
            </a:rPr>
            <a:t>Assessments Saliva</a:t>
          </a:r>
        </a:p>
        <a:p>
          <a:r>
            <a:rPr lang="en-US" sz="1800" b="1" dirty="0">
              <a:solidFill>
                <a:schemeClr val="tx1"/>
              </a:solidFill>
            </a:rPr>
            <a:t>33.5 NF</a:t>
          </a:r>
        </a:p>
      </dgm:t>
    </dgm:pt>
    <dgm:pt modelId="{31016A2A-3B2C-C042-8DBA-BDF0A5710514}" type="parTrans" cxnId="{9AAB3472-A527-D642-889D-C396C28D7D13}">
      <dgm:prSet/>
      <dgm:spPr/>
      <dgm:t>
        <a:bodyPr/>
        <a:lstStyle/>
        <a:p>
          <a:endParaRPr lang="en-US"/>
        </a:p>
      </dgm:t>
    </dgm:pt>
    <dgm:pt modelId="{1B41AA58-6FAF-E24E-9189-11E08AB82AC8}" type="sibTrans" cxnId="{9AAB3472-A527-D642-889D-C396C28D7D13}">
      <dgm:prSet custT="1"/>
      <dgm:spPr>
        <a:solidFill>
          <a:schemeClr val="tx1"/>
        </a:solidFill>
      </dgm:spPr>
      <dgm:t>
        <a:bodyPr/>
        <a:lstStyle/>
        <a:p>
          <a:endParaRPr lang="en-US" sz="2000"/>
        </a:p>
      </dgm:t>
    </dgm:pt>
    <dgm:pt modelId="{1FDF0407-0517-E04F-86ED-F3B64E6A0A6B}">
      <dgm:prSet custT="1"/>
      <dgm:spPr>
        <a:solidFill>
          <a:srgbClr val="FFC000"/>
        </a:solidFill>
      </dgm:spPr>
      <dgm:t>
        <a:bodyPr/>
        <a:lstStyle/>
        <a:p>
          <a:r>
            <a:rPr lang="en-US" sz="1800" b="1" u="sng" dirty="0">
              <a:solidFill>
                <a:schemeClr val="tx1"/>
              </a:solidFill>
            </a:rPr>
            <a:t>Follow-Up</a:t>
          </a:r>
        </a:p>
        <a:p>
          <a:r>
            <a:rPr lang="en-US" sz="1800" b="1" dirty="0">
              <a:solidFill>
                <a:schemeClr val="tx1"/>
              </a:solidFill>
            </a:rPr>
            <a:t>4 weeks after final sessions</a:t>
          </a:r>
        </a:p>
        <a:p>
          <a:r>
            <a:rPr lang="en-US" sz="1800" b="1" dirty="0">
              <a:solidFill>
                <a:schemeClr val="tx1"/>
              </a:solidFill>
            </a:rPr>
            <a:t>Assessments Saliva</a:t>
          </a:r>
        </a:p>
        <a:p>
          <a:r>
            <a:rPr lang="en-US" sz="1800" b="1" dirty="0" err="1">
              <a:solidFill>
                <a:schemeClr val="tx1"/>
              </a:solidFill>
            </a:rPr>
            <a:t>Giftcard</a:t>
          </a:r>
          <a:endParaRPr lang="en-US" sz="1800" b="1" dirty="0">
            <a:solidFill>
              <a:schemeClr val="tx1"/>
            </a:solidFill>
          </a:endParaRPr>
        </a:p>
      </dgm:t>
    </dgm:pt>
    <dgm:pt modelId="{2AA8E947-DF16-2F41-BBE7-02EE2D28B84C}" type="parTrans" cxnId="{2B6A2E90-862B-0543-B8AB-78C682EF4734}">
      <dgm:prSet/>
      <dgm:spPr/>
      <dgm:t>
        <a:bodyPr/>
        <a:lstStyle/>
        <a:p>
          <a:endParaRPr lang="en-US"/>
        </a:p>
      </dgm:t>
    </dgm:pt>
    <dgm:pt modelId="{C07251DA-1E73-8745-AF8D-B3503EBD7128}" type="sibTrans" cxnId="{2B6A2E90-862B-0543-B8AB-78C682EF4734}">
      <dgm:prSet/>
      <dgm:spPr/>
      <dgm:t>
        <a:bodyPr/>
        <a:lstStyle/>
        <a:p>
          <a:endParaRPr lang="en-US"/>
        </a:p>
      </dgm:t>
    </dgm:pt>
    <dgm:pt modelId="{364F9BA4-B868-CB48-8570-0888E40FE5EC}" type="pres">
      <dgm:prSet presAssocID="{884C16E4-9F69-954B-8EF2-1E18352FFB93}" presName="Name0" presStyleCnt="0">
        <dgm:presLayoutVars>
          <dgm:dir/>
          <dgm:resizeHandles val="exact"/>
        </dgm:presLayoutVars>
      </dgm:prSet>
      <dgm:spPr/>
    </dgm:pt>
    <dgm:pt modelId="{369AB44F-9B5D-9149-BD69-5B5C510B655E}" type="pres">
      <dgm:prSet presAssocID="{078A115A-DE09-3D49-B905-DD60C3986A3E}" presName="node" presStyleLbl="node1" presStyleIdx="0" presStyleCnt="4">
        <dgm:presLayoutVars>
          <dgm:bulletEnabled val="1"/>
        </dgm:presLayoutVars>
      </dgm:prSet>
      <dgm:spPr/>
    </dgm:pt>
    <dgm:pt modelId="{BABD03A8-C959-3143-B442-61C4194BC662}" type="pres">
      <dgm:prSet presAssocID="{64C3B835-B4E7-904B-A529-A06D09C5C449}" presName="sibTrans" presStyleLbl="sibTrans2D1" presStyleIdx="0" presStyleCnt="3"/>
      <dgm:spPr/>
    </dgm:pt>
    <dgm:pt modelId="{2EE17CFF-79E2-0A4E-B451-ED55AD29B0E3}" type="pres">
      <dgm:prSet presAssocID="{64C3B835-B4E7-904B-A529-A06D09C5C449}" presName="connectorText" presStyleLbl="sibTrans2D1" presStyleIdx="0" presStyleCnt="3"/>
      <dgm:spPr/>
    </dgm:pt>
    <dgm:pt modelId="{7215441C-4DC5-F442-B29D-47310450D583}" type="pres">
      <dgm:prSet presAssocID="{008BDC54-734C-F145-9B87-CC68FAE94713}" presName="node" presStyleLbl="node1" presStyleIdx="1" presStyleCnt="4">
        <dgm:presLayoutVars>
          <dgm:bulletEnabled val="1"/>
        </dgm:presLayoutVars>
      </dgm:prSet>
      <dgm:spPr/>
    </dgm:pt>
    <dgm:pt modelId="{368150CF-EFB1-634E-A858-81B644398522}" type="pres">
      <dgm:prSet presAssocID="{52391089-98D2-4342-AFD8-B2D8E3DCD4C5}" presName="sibTrans" presStyleLbl="sibTrans2D1" presStyleIdx="1" presStyleCnt="3"/>
      <dgm:spPr/>
    </dgm:pt>
    <dgm:pt modelId="{3203AAE8-BA3F-A54C-8919-50BB74E38162}" type="pres">
      <dgm:prSet presAssocID="{52391089-98D2-4342-AFD8-B2D8E3DCD4C5}" presName="connectorText" presStyleLbl="sibTrans2D1" presStyleIdx="1" presStyleCnt="3"/>
      <dgm:spPr/>
    </dgm:pt>
    <dgm:pt modelId="{A953D7BF-43C9-BD40-8172-FD50EF76D013}" type="pres">
      <dgm:prSet presAssocID="{7B73971F-7629-0D49-B373-82ACCEDC7CD3}" presName="node" presStyleLbl="node1" presStyleIdx="2" presStyleCnt="4">
        <dgm:presLayoutVars>
          <dgm:bulletEnabled val="1"/>
        </dgm:presLayoutVars>
      </dgm:prSet>
      <dgm:spPr/>
    </dgm:pt>
    <dgm:pt modelId="{F2E15379-5C27-A647-B464-50725B6D0F7F}" type="pres">
      <dgm:prSet presAssocID="{1B41AA58-6FAF-E24E-9189-11E08AB82AC8}" presName="sibTrans" presStyleLbl="sibTrans2D1" presStyleIdx="2" presStyleCnt="3"/>
      <dgm:spPr/>
    </dgm:pt>
    <dgm:pt modelId="{DE0B4EC7-9FF5-A84F-A7A1-2A36690D85FC}" type="pres">
      <dgm:prSet presAssocID="{1B41AA58-6FAF-E24E-9189-11E08AB82AC8}" presName="connectorText" presStyleLbl="sibTrans2D1" presStyleIdx="2" presStyleCnt="3"/>
      <dgm:spPr/>
    </dgm:pt>
    <dgm:pt modelId="{9CECC39E-382D-E143-892B-525EA2879205}" type="pres">
      <dgm:prSet presAssocID="{1FDF0407-0517-E04F-86ED-F3B64E6A0A6B}" presName="node" presStyleLbl="node1" presStyleIdx="3" presStyleCnt="4">
        <dgm:presLayoutVars>
          <dgm:bulletEnabled val="1"/>
        </dgm:presLayoutVars>
      </dgm:prSet>
      <dgm:spPr/>
    </dgm:pt>
  </dgm:ptLst>
  <dgm:cxnLst>
    <dgm:cxn modelId="{EE80BC3D-0500-DA46-8842-C8DE383E22C9}" srcId="{884C16E4-9F69-954B-8EF2-1E18352FFB93}" destId="{078A115A-DE09-3D49-B905-DD60C3986A3E}" srcOrd="0" destOrd="0" parTransId="{F944FCAB-78BF-9E46-BF4A-BCEE5A87181C}" sibTransId="{64C3B835-B4E7-904B-A529-A06D09C5C449}"/>
    <dgm:cxn modelId="{8D192153-B4A0-3642-8F2A-EB0112379F7F}" type="presOf" srcId="{64C3B835-B4E7-904B-A529-A06D09C5C449}" destId="{BABD03A8-C959-3143-B442-61C4194BC662}" srcOrd="0" destOrd="0" presId="urn:microsoft.com/office/officeart/2005/8/layout/process1"/>
    <dgm:cxn modelId="{C8820562-878C-A543-A57A-4FC20A950B96}" type="presOf" srcId="{078A115A-DE09-3D49-B905-DD60C3986A3E}" destId="{369AB44F-9B5D-9149-BD69-5B5C510B655E}" srcOrd="0" destOrd="0" presId="urn:microsoft.com/office/officeart/2005/8/layout/process1"/>
    <dgm:cxn modelId="{9AAB3472-A527-D642-889D-C396C28D7D13}" srcId="{884C16E4-9F69-954B-8EF2-1E18352FFB93}" destId="{7B73971F-7629-0D49-B373-82ACCEDC7CD3}" srcOrd="2" destOrd="0" parTransId="{31016A2A-3B2C-C042-8DBA-BDF0A5710514}" sibTransId="{1B41AA58-6FAF-E24E-9189-11E08AB82AC8}"/>
    <dgm:cxn modelId="{74809F7D-F4BC-6E4B-9B0E-BD591F536360}" type="presOf" srcId="{884C16E4-9F69-954B-8EF2-1E18352FFB93}" destId="{364F9BA4-B868-CB48-8570-0888E40FE5EC}" srcOrd="0" destOrd="0" presId="urn:microsoft.com/office/officeart/2005/8/layout/process1"/>
    <dgm:cxn modelId="{454CF681-ADA6-854C-9560-60C7766459C5}" type="presOf" srcId="{52391089-98D2-4342-AFD8-B2D8E3DCD4C5}" destId="{368150CF-EFB1-634E-A858-81B644398522}" srcOrd="0" destOrd="0" presId="urn:microsoft.com/office/officeart/2005/8/layout/process1"/>
    <dgm:cxn modelId="{23C5348A-7987-3E4C-B0F8-E486F5606A43}" type="presOf" srcId="{1FDF0407-0517-E04F-86ED-F3B64E6A0A6B}" destId="{9CECC39E-382D-E143-892B-525EA2879205}" srcOrd="0" destOrd="0" presId="urn:microsoft.com/office/officeart/2005/8/layout/process1"/>
    <dgm:cxn modelId="{2B6A2E90-862B-0543-B8AB-78C682EF4734}" srcId="{884C16E4-9F69-954B-8EF2-1E18352FFB93}" destId="{1FDF0407-0517-E04F-86ED-F3B64E6A0A6B}" srcOrd="3" destOrd="0" parTransId="{2AA8E947-DF16-2F41-BBE7-02EE2D28B84C}" sibTransId="{C07251DA-1E73-8745-AF8D-B3503EBD7128}"/>
    <dgm:cxn modelId="{7887C8B4-CC09-8B4B-89D1-294952103F77}" type="presOf" srcId="{1B41AA58-6FAF-E24E-9189-11E08AB82AC8}" destId="{DE0B4EC7-9FF5-A84F-A7A1-2A36690D85FC}" srcOrd="1" destOrd="0" presId="urn:microsoft.com/office/officeart/2005/8/layout/process1"/>
    <dgm:cxn modelId="{194775BE-593F-5B40-878E-B385D40FACC7}" type="presOf" srcId="{7B73971F-7629-0D49-B373-82ACCEDC7CD3}" destId="{A953D7BF-43C9-BD40-8172-FD50EF76D013}" srcOrd="0" destOrd="0" presId="urn:microsoft.com/office/officeart/2005/8/layout/process1"/>
    <dgm:cxn modelId="{F9CB1BDD-E50D-4D44-AAA9-DB7F86E7DF4F}" srcId="{884C16E4-9F69-954B-8EF2-1E18352FFB93}" destId="{008BDC54-734C-F145-9B87-CC68FAE94713}" srcOrd="1" destOrd="0" parTransId="{92C0E7A2-672C-4842-B0C6-2F2872F74F07}" sibTransId="{52391089-98D2-4342-AFD8-B2D8E3DCD4C5}"/>
    <dgm:cxn modelId="{6C350DEB-3250-544C-8D06-0C3E113A7F1C}" type="presOf" srcId="{52391089-98D2-4342-AFD8-B2D8E3DCD4C5}" destId="{3203AAE8-BA3F-A54C-8919-50BB74E38162}" srcOrd="1" destOrd="0" presId="urn:microsoft.com/office/officeart/2005/8/layout/process1"/>
    <dgm:cxn modelId="{C7C496F0-470C-914C-B6DB-B0E0E431B6DC}" type="presOf" srcId="{1B41AA58-6FAF-E24E-9189-11E08AB82AC8}" destId="{F2E15379-5C27-A647-B464-50725B6D0F7F}" srcOrd="0" destOrd="0" presId="urn:microsoft.com/office/officeart/2005/8/layout/process1"/>
    <dgm:cxn modelId="{E8643CFC-A576-4946-82A2-149ACE75383E}" type="presOf" srcId="{64C3B835-B4E7-904B-A529-A06D09C5C449}" destId="{2EE17CFF-79E2-0A4E-B451-ED55AD29B0E3}" srcOrd="1" destOrd="0" presId="urn:microsoft.com/office/officeart/2005/8/layout/process1"/>
    <dgm:cxn modelId="{E37D5AFE-C137-BD42-8A3C-192F6621EAC5}" type="presOf" srcId="{008BDC54-734C-F145-9B87-CC68FAE94713}" destId="{7215441C-4DC5-F442-B29D-47310450D583}" srcOrd="0" destOrd="0" presId="urn:microsoft.com/office/officeart/2005/8/layout/process1"/>
    <dgm:cxn modelId="{7066DF14-196E-9D44-9593-F7A1100F4C9B}" type="presParOf" srcId="{364F9BA4-B868-CB48-8570-0888E40FE5EC}" destId="{369AB44F-9B5D-9149-BD69-5B5C510B655E}" srcOrd="0" destOrd="0" presId="urn:microsoft.com/office/officeart/2005/8/layout/process1"/>
    <dgm:cxn modelId="{40A14308-9CCB-4F4C-9F1C-7085DF6BBF7D}" type="presParOf" srcId="{364F9BA4-B868-CB48-8570-0888E40FE5EC}" destId="{BABD03A8-C959-3143-B442-61C4194BC662}" srcOrd="1" destOrd="0" presId="urn:microsoft.com/office/officeart/2005/8/layout/process1"/>
    <dgm:cxn modelId="{75CE546B-3D75-8549-A1E7-F8420D21C00B}" type="presParOf" srcId="{BABD03A8-C959-3143-B442-61C4194BC662}" destId="{2EE17CFF-79E2-0A4E-B451-ED55AD29B0E3}" srcOrd="0" destOrd="0" presId="urn:microsoft.com/office/officeart/2005/8/layout/process1"/>
    <dgm:cxn modelId="{0042363A-EFC3-6049-B605-DD8B3E06409C}" type="presParOf" srcId="{364F9BA4-B868-CB48-8570-0888E40FE5EC}" destId="{7215441C-4DC5-F442-B29D-47310450D583}" srcOrd="2" destOrd="0" presId="urn:microsoft.com/office/officeart/2005/8/layout/process1"/>
    <dgm:cxn modelId="{C19F215B-F387-D549-9DF1-045D663FFC95}" type="presParOf" srcId="{364F9BA4-B868-CB48-8570-0888E40FE5EC}" destId="{368150CF-EFB1-634E-A858-81B644398522}" srcOrd="3" destOrd="0" presId="urn:microsoft.com/office/officeart/2005/8/layout/process1"/>
    <dgm:cxn modelId="{42082660-FDD5-F24C-B52B-A46D837113B5}" type="presParOf" srcId="{368150CF-EFB1-634E-A858-81B644398522}" destId="{3203AAE8-BA3F-A54C-8919-50BB74E38162}" srcOrd="0" destOrd="0" presId="urn:microsoft.com/office/officeart/2005/8/layout/process1"/>
    <dgm:cxn modelId="{5DBF6D43-C6F3-F14D-A7A3-9FAE77BE1E4D}" type="presParOf" srcId="{364F9BA4-B868-CB48-8570-0888E40FE5EC}" destId="{A953D7BF-43C9-BD40-8172-FD50EF76D013}" srcOrd="4" destOrd="0" presId="urn:microsoft.com/office/officeart/2005/8/layout/process1"/>
    <dgm:cxn modelId="{84A06040-4699-964D-8FEA-57D387EE7FAE}" type="presParOf" srcId="{364F9BA4-B868-CB48-8570-0888E40FE5EC}" destId="{F2E15379-5C27-A647-B464-50725B6D0F7F}" srcOrd="5" destOrd="0" presId="urn:microsoft.com/office/officeart/2005/8/layout/process1"/>
    <dgm:cxn modelId="{A9BFC709-A642-D04A-BD17-7A1796B17F3F}" type="presParOf" srcId="{F2E15379-5C27-A647-B464-50725B6D0F7F}" destId="{DE0B4EC7-9FF5-A84F-A7A1-2A36690D85FC}" srcOrd="0" destOrd="0" presId="urn:microsoft.com/office/officeart/2005/8/layout/process1"/>
    <dgm:cxn modelId="{EC3A3A4E-C86B-504A-B343-78FE9E902811}" type="presParOf" srcId="{364F9BA4-B868-CB48-8570-0888E40FE5EC}" destId="{9CECC39E-382D-E143-892B-525EA287920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4C16E4-9F69-954B-8EF2-1E18352FFB93}" type="doc">
      <dgm:prSet loTypeId="urn:microsoft.com/office/officeart/2005/8/layout/process1" loCatId="list" qsTypeId="urn:microsoft.com/office/officeart/2005/8/quickstyle/simple1" qsCatId="simple" csTypeId="urn:microsoft.com/office/officeart/2005/8/colors/accent0_3" csCatId="mainScheme" phldr="1"/>
      <dgm:spPr/>
      <dgm:t>
        <a:bodyPr/>
        <a:lstStyle/>
        <a:p>
          <a:endParaRPr lang="en-US"/>
        </a:p>
      </dgm:t>
    </dgm:pt>
    <dgm:pt modelId="{078A115A-DE09-3D49-B905-DD60C3986A3E}">
      <dgm:prSet phldrT="[Text]" custT="1"/>
      <dgm:spPr>
        <a:solidFill>
          <a:srgbClr val="FFC000"/>
        </a:solidFill>
      </dgm:spPr>
      <dgm:t>
        <a:bodyPr/>
        <a:lstStyle/>
        <a:p>
          <a:r>
            <a:rPr lang="en-US" sz="1800" b="1" u="sng" dirty="0">
              <a:solidFill>
                <a:schemeClr val="tx1"/>
              </a:solidFill>
            </a:rPr>
            <a:t>Pre-test</a:t>
          </a:r>
        </a:p>
        <a:p>
          <a:r>
            <a:rPr lang="en-US" sz="1800" b="1" dirty="0">
              <a:solidFill>
                <a:schemeClr val="tx1"/>
              </a:solidFill>
            </a:rPr>
            <a:t>Consents</a:t>
          </a:r>
        </a:p>
        <a:p>
          <a:r>
            <a:rPr lang="en-US" sz="1800" b="1" dirty="0">
              <a:solidFill>
                <a:schemeClr val="tx1"/>
              </a:solidFill>
            </a:rPr>
            <a:t>Demographic questionnaire</a:t>
          </a:r>
        </a:p>
        <a:p>
          <a:r>
            <a:rPr lang="en-US" sz="1800" b="1" dirty="0">
              <a:solidFill>
                <a:schemeClr val="tx1"/>
              </a:solidFill>
            </a:rPr>
            <a:t>Assessments  Saliva</a:t>
          </a:r>
        </a:p>
        <a:p>
          <a:r>
            <a:rPr lang="en-US" sz="1800" b="1" dirty="0" err="1">
              <a:solidFill>
                <a:schemeClr val="tx1"/>
              </a:solidFill>
            </a:rPr>
            <a:t>Giftcard</a:t>
          </a:r>
          <a:endParaRPr lang="en-US" sz="1800" b="1" dirty="0">
            <a:solidFill>
              <a:schemeClr val="tx1"/>
            </a:solidFill>
          </a:endParaRPr>
        </a:p>
      </dgm:t>
    </dgm:pt>
    <dgm:pt modelId="{F944FCAB-78BF-9E46-BF4A-BCEE5A87181C}" type="parTrans" cxnId="{EE80BC3D-0500-DA46-8842-C8DE383E22C9}">
      <dgm:prSet/>
      <dgm:spPr/>
      <dgm:t>
        <a:bodyPr/>
        <a:lstStyle/>
        <a:p>
          <a:endParaRPr lang="en-US"/>
        </a:p>
      </dgm:t>
    </dgm:pt>
    <dgm:pt modelId="{64C3B835-B4E7-904B-A529-A06D09C5C449}" type="sibTrans" cxnId="{EE80BC3D-0500-DA46-8842-C8DE383E22C9}">
      <dgm:prSet custT="1"/>
      <dgm:spPr>
        <a:solidFill>
          <a:schemeClr val="tx1"/>
        </a:solidFill>
      </dgm:spPr>
      <dgm:t>
        <a:bodyPr/>
        <a:lstStyle/>
        <a:p>
          <a:endParaRPr lang="en-US" sz="2000"/>
        </a:p>
      </dgm:t>
    </dgm:pt>
    <dgm:pt modelId="{008BDC54-734C-F145-9B87-CC68FAE94713}">
      <dgm:prSet phldrT="[Text]" custT="1"/>
      <dgm:spPr>
        <a:solidFill>
          <a:srgbClr val="FFC000"/>
        </a:solidFill>
      </dgm:spPr>
      <dgm:t>
        <a:bodyPr/>
        <a:lstStyle/>
        <a:p>
          <a:r>
            <a:rPr lang="en-US" sz="1800" b="1" u="sng" dirty="0">
              <a:solidFill>
                <a:schemeClr val="tx1"/>
              </a:solidFill>
            </a:rPr>
            <a:t>Mid-test</a:t>
          </a:r>
        </a:p>
        <a:p>
          <a:r>
            <a:rPr lang="en-US" sz="1800" b="1" dirty="0">
              <a:solidFill>
                <a:schemeClr val="tx1"/>
              </a:solidFill>
            </a:rPr>
            <a:t>Assessments &amp; Saliva only</a:t>
          </a:r>
        </a:p>
        <a:p>
          <a:r>
            <a:rPr lang="en-US" sz="1800" b="1" dirty="0" err="1">
              <a:solidFill>
                <a:schemeClr val="tx1"/>
              </a:solidFill>
            </a:rPr>
            <a:t>Giftcard</a:t>
          </a:r>
          <a:endParaRPr lang="en-US" sz="1800" b="1" dirty="0">
            <a:solidFill>
              <a:schemeClr val="tx1"/>
            </a:solidFill>
          </a:endParaRPr>
        </a:p>
      </dgm:t>
    </dgm:pt>
    <dgm:pt modelId="{92C0E7A2-672C-4842-B0C6-2F2872F74F07}" type="parTrans" cxnId="{F9CB1BDD-E50D-4D44-AAA9-DB7F86E7DF4F}">
      <dgm:prSet/>
      <dgm:spPr/>
      <dgm:t>
        <a:bodyPr/>
        <a:lstStyle/>
        <a:p>
          <a:endParaRPr lang="en-US"/>
        </a:p>
      </dgm:t>
    </dgm:pt>
    <dgm:pt modelId="{52391089-98D2-4342-AFD8-B2D8E3DCD4C5}" type="sibTrans" cxnId="{F9CB1BDD-E50D-4D44-AAA9-DB7F86E7DF4F}">
      <dgm:prSet custT="1"/>
      <dgm:spPr>
        <a:solidFill>
          <a:schemeClr val="tx1"/>
        </a:solidFill>
      </dgm:spPr>
      <dgm:t>
        <a:bodyPr/>
        <a:lstStyle/>
        <a:p>
          <a:endParaRPr lang="en-US" sz="2000"/>
        </a:p>
      </dgm:t>
    </dgm:pt>
    <dgm:pt modelId="{7B73971F-7629-0D49-B373-82ACCEDC7CD3}">
      <dgm:prSet phldrT="[Text]" custT="1"/>
      <dgm:spPr>
        <a:solidFill>
          <a:srgbClr val="FFC000"/>
        </a:solidFill>
      </dgm:spPr>
      <dgm:t>
        <a:bodyPr/>
        <a:lstStyle/>
        <a:p>
          <a:r>
            <a:rPr lang="en-US" sz="1800" b="1" u="sng" dirty="0">
              <a:solidFill>
                <a:schemeClr val="tx1"/>
              </a:solidFill>
            </a:rPr>
            <a:t>Final Test</a:t>
          </a:r>
        </a:p>
        <a:p>
          <a:r>
            <a:rPr lang="en-US" sz="1800" b="1" dirty="0">
              <a:solidFill>
                <a:schemeClr val="tx1"/>
              </a:solidFill>
            </a:rPr>
            <a:t>Assessments &amp; Saliva only</a:t>
          </a:r>
        </a:p>
      </dgm:t>
    </dgm:pt>
    <dgm:pt modelId="{31016A2A-3B2C-C042-8DBA-BDF0A5710514}" type="parTrans" cxnId="{9AAB3472-A527-D642-889D-C396C28D7D13}">
      <dgm:prSet/>
      <dgm:spPr/>
      <dgm:t>
        <a:bodyPr/>
        <a:lstStyle/>
        <a:p>
          <a:endParaRPr lang="en-US"/>
        </a:p>
      </dgm:t>
    </dgm:pt>
    <dgm:pt modelId="{1B41AA58-6FAF-E24E-9189-11E08AB82AC8}" type="sibTrans" cxnId="{9AAB3472-A527-D642-889D-C396C28D7D13}">
      <dgm:prSet custT="1"/>
      <dgm:spPr>
        <a:solidFill>
          <a:schemeClr val="tx1"/>
        </a:solidFill>
      </dgm:spPr>
      <dgm:t>
        <a:bodyPr/>
        <a:lstStyle/>
        <a:p>
          <a:endParaRPr lang="en-US" sz="2000"/>
        </a:p>
      </dgm:t>
    </dgm:pt>
    <dgm:pt modelId="{1FDF0407-0517-E04F-86ED-F3B64E6A0A6B}">
      <dgm:prSet custT="1"/>
      <dgm:spPr>
        <a:solidFill>
          <a:srgbClr val="FFC000"/>
        </a:solidFill>
      </dgm:spPr>
      <dgm:t>
        <a:bodyPr/>
        <a:lstStyle/>
        <a:p>
          <a:r>
            <a:rPr lang="en-US" sz="1800" b="1" u="sng" dirty="0">
              <a:solidFill>
                <a:schemeClr val="tx1"/>
              </a:solidFill>
            </a:rPr>
            <a:t>Follow-Up</a:t>
          </a:r>
        </a:p>
        <a:p>
          <a:r>
            <a:rPr lang="en-US" sz="1800" b="1" dirty="0">
              <a:solidFill>
                <a:schemeClr val="tx1"/>
              </a:solidFill>
            </a:rPr>
            <a:t>Assessments &amp; Saliva only</a:t>
          </a:r>
        </a:p>
        <a:p>
          <a:r>
            <a:rPr lang="en-US" sz="1800" b="1" dirty="0" err="1">
              <a:solidFill>
                <a:schemeClr val="tx1"/>
              </a:solidFill>
            </a:rPr>
            <a:t>Giftcard</a:t>
          </a:r>
          <a:endParaRPr lang="en-US" sz="1800" b="1" dirty="0">
            <a:solidFill>
              <a:schemeClr val="tx1"/>
            </a:solidFill>
          </a:endParaRPr>
        </a:p>
      </dgm:t>
    </dgm:pt>
    <dgm:pt modelId="{2AA8E947-DF16-2F41-BBE7-02EE2D28B84C}" type="parTrans" cxnId="{2B6A2E90-862B-0543-B8AB-78C682EF4734}">
      <dgm:prSet/>
      <dgm:spPr/>
      <dgm:t>
        <a:bodyPr/>
        <a:lstStyle/>
        <a:p>
          <a:endParaRPr lang="en-US"/>
        </a:p>
      </dgm:t>
    </dgm:pt>
    <dgm:pt modelId="{C07251DA-1E73-8745-AF8D-B3503EBD7128}" type="sibTrans" cxnId="{2B6A2E90-862B-0543-B8AB-78C682EF4734}">
      <dgm:prSet/>
      <dgm:spPr/>
      <dgm:t>
        <a:bodyPr/>
        <a:lstStyle/>
        <a:p>
          <a:endParaRPr lang="en-US"/>
        </a:p>
      </dgm:t>
    </dgm:pt>
    <dgm:pt modelId="{4DFDF798-EDA4-5747-BBB6-ED3142A9FAFF}" type="pres">
      <dgm:prSet presAssocID="{884C16E4-9F69-954B-8EF2-1E18352FFB93}" presName="Name0" presStyleCnt="0">
        <dgm:presLayoutVars>
          <dgm:dir/>
          <dgm:resizeHandles val="exact"/>
        </dgm:presLayoutVars>
      </dgm:prSet>
      <dgm:spPr/>
    </dgm:pt>
    <dgm:pt modelId="{4CA9E0A7-757E-A747-8F7C-1B8F01A799D0}" type="pres">
      <dgm:prSet presAssocID="{078A115A-DE09-3D49-B905-DD60C3986A3E}" presName="node" presStyleLbl="node1" presStyleIdx="0" presStyleCnt="4">
        <dgm:presLayoutVars>
          <dgm:bulletEnabled val="1"/>
        </dgm:presLayoutVars>
      </dgm:prSet>
      <dgm:spPr/>
    </dgm:pt>
    <dgm:pt modelId="{157491BE-B8DA-E242-A29E-E422463B6C47}" type="pres">
      <dgm:prSet presAssocID="{64C3B835-B4E7-904B-A529-A06D09C5C449}" presName="sibTrans" presStyleLbl="sibTrans2D1" presStyleIdx="0" presStyleCnt="3"/>
      <dgm:spPr/>
    </dgm:pt>
    <dgm:pt modelId="{F979F31D-7AAF-324C-A437-968DE69EC1C8}" type="pres">
      <dgm:prSet presAssocID="{64C3B835-B4E7-904B-A529-A06D09C5C449}" presName="connectorText" presStyleLbl="sibTrans2D1" presStyleIdx="0" presStyleCnt="3"/>
      <dgm:spPr/>
    </dgm:pt>
    <dgm:pt modelId="{255321F9-01B7-1E42-AF96-5C4292BC6E4B}" type="pres">
      <dgm:prSet presAssocID="{008BDC54-734C-F145-9B87-CC68FAE94713}" presName="node" presStyleLbl="node1" presStyleIdx="1" presStyleCnt="4" custLinFactNeighborY="-3571">
        <dgm:presLayoutVars>
          <dgm:bulletEnabled val="1"/>
        </dgm:presLayoutVars>
      </dgm:prSet>
      <dgm:spPr/>
    </dgm:pt>
    <dgm:pt modelId="{1B45E7D7-73A1-4C45-B5EE-88780A1C299F}" type="pres">
      <dgm:prSet presAssocID="{52391089-98D2-4342-AFD8-B2D8E3DCD4C5}" presName="sibTrans" presStyleLbl="sibTrans2D1" presStyleIdx="1" presStyleCnt="3"/>
      <dgm:spPr/>
    </dgm:pt>
    <dgm:pt modelId="{68EFC69A-405F-C34B-BFF3-E8D92D468BA5}" type="pres">
      <dgm:prSet presAssocID="{52391089-98D2-4342-AFD8-B2D8E3DCD4C5}" presName="connectorText" presStyleLbl="sibTrans2D1" presStyleIdx="1" presStyleCnt="3"/>
      <dgm:spPr/>
    </dgm:pt>
    <dgm:pt modelId="{8B132B71-57EC-8340-97AC-5714E1A9E73D}" type="pres">
      <dgm:prSet presAssocID="{7B73971F-7629-0D49-B373-82ACCEDC7CD3}" presName="node" presStyleLbl="node1" presStyleIdx="2" presStyleCnt="4">
        <dgm:presLayoutVars>
          <dgm:bulletEnabled val="1"/>
        </dgm:presLayoutVars>
      </dgm:prSet>
      <dgm:spPr/>
    </dgm:pt>
    <dgm:pt modelId="{C551DBA5-4801-B148-98FF-DAF6A3664874}" type="pres">
      <dgm:prSet presAssocID="{1B41AA58-6FAF-E24E-9189-11E08AB82AC8}" presName="sibTrans" presStyleLbl="sibTrans2D1" presStyleIdx="2" presStyleCnt="3"/>
      <dgm:spPr/>
    </dgm:pt>
    <dgm:pt modelId="{F6B26A3D-9055-8B40-AC65-87B7C6A5BF1D}" type="pres">
      <dgm:prSet presAssocID="{1B41AA58-6FAF-E24E-9189-11E08AB82AC8}" presName="connectorText" presStyleLbl="sibTrans2D1" presStyleIdx="2" presStyleCnt="3"/>
      <dgm:spPr/>
    </dgm:pt>
    <dgm:pt modelId="{56ABFE6F-E799-6343-8514-A01071BF28C8}" type="pres">
      <dgm:prSet presAssocID="{1FDF0407-0517-E04F-86ED-F3B64E6A0A6B}" presName="node" presStyleLbl="node1" presStyleIdx="3" presStyleCnt="4">
        <dgm:presLayoutVars>
          <dgm:bulletEnabled val="1"/>
        </dgm:presLayoutVars>
      </dgm:prSet>
      <dgm:spPr/>
    </dgm:pt>
  </dgm:ptLst>
  <dgm:cxnLst>
    <dgm:cxn modelId="{F3B8AD0E-2621-9743-B517-64F48F4F8707}" type="presOf" srcId="{1B41AA58-6FAF-E24E-9189-11E08AB82AC8}" destId="{C551DBA5-4801-B148-98FF-DAF6A3664874}" srcOrd="0" destOrd="0" presId="urn:microsoft.com/office/officeart/2005/8/layout/process1"/>
    <dgm:cxn modelId="{E945EB2F-303E-FA46-8E93-E3CCAA3D1E4E}" type="presOf" srcId="{7B73971F-7629-0D49-B373-82ACCEDC7CD3}" destId="{8B132B71-57EC-8340-97AC-5714E1A9E73D}" srcOrd="0" destOrd="0" presId="urn:microsoft.com/office/officeart/2005/8/layout/process1"/>
    <dgm:cxn modelId="{0AFE8B33-C82D-E84B-A45A-47EDB2D12B6F}" type="presOf" srcId="{1FDF0407-0517-E04F-86ED-F3B64E6A0A6B}" destId="{56ABFE6F-E799-6343-8514-A01071BF28C8}" srcOrd="0" destOrd="0" presId="urn:microsoft.com/office/officeart/2005/8/layout/process1"/>
    <dgm:cxn modelId="{EE80BC3D-0500-DA46-8842-C8DE383E22C9}" srcId="{884C16E4-9F69-954B-8EF2-1E18352FFB93}" destId="{078A115A-DE09-3D49-B905-DD60C3986A3E}" srcOrd="0" destOrd="0" parTransId="{F944FCAB-78BF-9E46-BF4A-BCEE5A87181C}" sibTransId="{64C3B835-B4E7-904B-A529-A06D09C5C449}"/>
    <dgm:cxn modelId="{AA9C324D-C209-8841-B46B-7294DEA2FBEE}" type="presOf" srcId="{64C3B835-B4E7-904B-A529-A06D09C5C449}" destId="{157491BE-B8DA-E242-A29E-E422463B6C47}" srcOrd="0" destOrd="0" presId="urn:microsoft.com/office/officeart/2005/8/layout/process1"/>
    <dgm:cxn modelId="{57022E4F-725B-864A-900B-0E38F1A5014E}" type="presOf" srcId="{008BDC54-734C-F145-9B87-CC68FAE94713}" destId="{255321F9-01B7-1E42-AF96-5C4292BC6E4B}" srcOrd="0" destOrd="0" presId="urn:microsoft.com/office/officeart/2005/8/layout/process1"/>
    <dgm:cxn modelId="{9B134A5A-AAD5-994C-B933-F7AA95BD350F}" type="presOf" srcId="{884C16E4-9F69-954B-8EF2-1E18352FFB93}" destId="{4DFDF798-EDA4-5747-BBB6-ED3142A9FAFF}" srcOrd="0" destOrd="0" presId="urn:microsoft.com/office/officeart/2005/8/layout/process1"/>
    <dgm:cxn modelId="{9AAB3472-A527-D642-889D-C396C28D7D13}" srcId="{884C16E4-9F69-954B-8EF2-1E18352FFB93}" destId="{7B73971F-7629-0D49-B373-82ACCEDC7CD3}" srcOrd="2" destOrd="0" parTransId="{31016A2A-3B2C-C042-8DBA-BDF0A5710514}" sibTransId="{1B41AA58-6FAF-E24E-9189-11E08AB82AC8}"/>
    <dgm:cxn modelId="{CAF90173-C9F0-DB4E-9D46-AC2652CCC146}" type="presOf" srcId="{52391089-98D2-4342-AFD8-B2D8E3DCD4C5}" destId="{68EFC69A-405F-C34B-BFF3-E8D92D468BA5}" srcOrd="1" destOrd="0" presId="urn:microsoft.com/office/officeart/2005/8/layout/process1"/>
    <dgm:cxn modelId="{26DA207A-CBAE-1D40-B219-C30B1DDB2742}" type="presOf" srcId="{64C3B835-B4E7-904B-A529-A06D09C5C449}" destId="{F979F31D-7AAF-324C-A437-968DE69EC1C8}" srcOrd="1" destOrd="0" presId="urn:microsoft.com/office/officeart/2005/8/layout/process1"/>
    <dgm:cxn modelId="{2B6A2E90-862B-0543-B8AB-78C682EF4734}" srcId="{884C16E4-9F69-954B-8EF2-1E18352FFB93}" destId="{1FDF0407-0517-E04F-86ED-F3B64E6A0A6B}" srcOrd="3" destOrd="0" parTransId="{2AA8E947-DF16-2F41-BBE7-02EE2D28B84C}" sibTransId="{C07251DA-1E73-8745-AF8D-B3503EBD7128}"/>
    <dgm:cxn modelId="{75B73996-3105-9242-9E41-77A6BE418241}" type="presOf" srcId="{52391089-98D2-4342-AFD8-B2D8E3DCD4C5}" destId="{1B45E7D7-73A1-4C45-B5EE-88780A1C299F}" srcOrd="0" destOrd="0" presId="urn:microsoft.com/office/officeart/2005/8/layout/process1"/>
    <dgm:cxn modelId="{F9CB1BDD-E50D-4D44-AAA9-DB7F86E7DF4F}" srcId="{884C16E4-9F69-954B-8EF2-1E18352FFB93}" destId="{008BDC54-734C-F145-9B87-CC68FAE94713}" srcOrd="1" destOrd="0" parTransId="{92C0E7A2-672C-4842-B0C6-2F2872F74F07}" sibTransId="{52391089-98D2-4342-AFD8-B2D8E3DCD4C5}"/>
    <dgm:cxn modelId="{DABCB0F7-01AB-7947-84C1-063B3C129B8F}" type="presOf" srcId="{078A115A-DE09-3D49-B905-DD60C3986A3E}" destId="{4CA9E0A7-757E-A747-8F7C-1B8F01A799D0}" srcOrd="0" destOrd="0" presId="urn:microsoft.com/office/officeart/2005/8/layout/process1"/>
    <dgm:cxn modelId="{44AF8BFD-68D4-7148-9137-97BA845E4CEB}" type="presOf" srcId="{1B41AA58-6FAF-E24E-9189-11E08AB82AC8}" destId="{F6B26A3D-9055-8B40-AC65-87B7C6A5BF1D}" srcOrd="1" destOrd="0" presId="urn:microsoft.com/office/officeart/2005/8/layout/process1"/>
    <dgm:cxn modelId="{2E15DD94-00E3-9444-98BC-A2DAB056E3B8}" type="presParOf" srcId="{4DFDF798-EDA4-5747-BBB6-ED3142A9FAFF}" destId="{4CA9E0A7-757E-A747-8F7C-1B8F01A799D0}" srcOrd="0" destOrd="0" presId="urn:microsoft.com/office/officeart/2005/8/layout/process1"/>
    <dgm:cxn modelId="{39851BA0-CDF6-6647-AC30-1E04171C838E}" type="presParOf" srcId="{4DFDF798-EDA4-5747-BBB6-ED3142A9FAFF}" destId="{157491BE-B8DA-E242-A29E-E422463B6C47}" srcOrd="1" destOrd="0" presId="urn:microsoft.com/office/officeart/2005/8/layout/process1"/>
    <dgm:cxn modelId="{54899B36-8991-4D4C-9DCF-1C3DEB8FAF4C}" type="presParOf" srcId="{157491BE-B8DA-E242-A29E-E422463B6C47}" destId="{F979F31D-7AAF-324C-A437-968DE69EC1C8}" srcOrd="0" destOrd="0" presId="urn:microsoft.com/office/officeart/2005/8/layout/process1"/>
    <dgm:cxn modelId="{BFB8752D-68F9-3049-9C2F-FF0C65A3B599}" type="presParOf" srcId="{4DFDF798-EDA4-5747-BBB6-ED3142A9FAFF}" destId="{255321F9-01B7-1E42-AF96-5C4292BC6E4B}" srcOrd="2" destOrd="0" presId="urn:microsoft.com/office/officeart/2005/8/layout/process1"/>
    <dgm:cxn modelId="{03F5DE68-939B-404B-9336-EA5C8D6EB030}" type="presParOf" srcId="{4DFDF798-EDA4-5747-BBB6-ED3142A9FAFF}" destId="{1B45E7D7-73A1-4C45-B5EE-88780A1C299F}" srcOrd="3" destOrd="0" presId="urn:microsoft.com/office/officeart/2005/8/layout/process1"/>
    <dgm:cxn modelId="{17AE25D0-AFC0-0941-97DA-2642A8B603BF}" type="presParOf" srcId="{1B45E7D7-73A1-4C45-B5EE-88780A1C299F}" destId="{68EFC69A-405F-C34B-BFF3-E8D92D468BA5}" srcOrd="0" destOrd="0" presId="urn:microsoft.com/office/officeart/2005/8/layout/process1"/>
    <dgm:cxn modelId="{FC1AA73D-2206-404E-9628-30C8FC60E296}" type="presParOf" srcId="{4DFDF798-EDA4-5747-BBB6-ED3142A9FAFF}" destId="{8B132B71-57EC-8340-97AC-5714E1A9E73D}" srcOrd="4" destOrd="0" presId="urn:microsoft.com/office/officeart/2005/8/layout/process1"/>
    <dgm:cxn modelId="{F1983D55-0A20-0249-A00C-5D16331F13D5}" type="presParOf" srcId="{4DFDF798-EDA4-5747-BBB6-ED3142A9FAFF}" destId="{C551DBA5-4801-B148-98FF-DAF6A3664874}" srcOrd="5" destOrd="0" presId="urn:microsoft.com/office/officeart/2005/8/layout/process1"/>
    <dgm:cxn modelId="{41AB0E9E-AC23-C04B-9FF7-35106CBE61B3}" type="presParOf" srcId="{C551DBA5-4801-B148-98FF-DAF6A3664874}" destId="{F6B26A3D-9055-8B40-AC65-87B7C6A5BF1D}" srcOrd="0" destOrd="0" presId="urn:microsoft.com/office/officeart/2005/8/layout/process1"/>
    <dgm:cxn modelId="{9CF7E737-5F3F-5B4A-B2E8-EEB6BD279DFB}" type="presParOf" srcId="{4DFDF798-EDA4-5747-BBB6-ED3142A9FAFF}" destId="{56ABFE6F-E799-6343-8514-A01071BF28C8}"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AA84E-F610-49F8-AF9B-DA61A7965BB7}">
      <dsp:nvSpPr>
        <dsp:cNvPr id="0" name=""/>
        <dsp:cNvSpPr/>
      </dsp:nvSpPr>
      <dsp:spPr>
        <a:xfrm>
          <a:off x="0" y="0"/>
          <a:ext cx="9144000" cy="2440305"/>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6FBD42-3DDB-4C23-85DE-B6E54F45F07D}">
      <dsp:nvSpPr>
        <dsp:cNvPr id="0" name=""/>
        <dsp:cNvSpPr/>
      </dsp:nvSpPr>
      <dsp:spPr>
        <a:xfrm>
          <a:off x="274319" y="325374"/>
          <a:ext cx="2686050" cy="178955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B6EAC4-4C8C-40B9-A4DE-4108BF14B114}">
      <dsp:nvSpPr>
        <dsp:cNvPr id="0" name=""/>
        <dsp:cNvSpPr/>
      </dsp:nvSpPr>
      <dsp:spPr>
        <a:xfrm rot="10800000">
          <a:off x="274319" y="2316169"/>
          <a:ext cx="2686050" cy="2982595"/>
        </a:xfrm>
        <a:prstGeom prst="round2SameRect">
          <a:avLst>
            <a:gd name="adj1" fmla="val 10500"/>
            <a:gd name="adj2" fmla="val 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baseline="0" dirty="0">
              <a:latin typeface="Century Gothic" panose="020B0502020202020204" pitchFamily="34" charset="0"/>
            </a:rPr>
            <a:t>Increased rates of anxiety, stress, and depression</a:t>
          </a:r>
        </a:p>
      </dsp:txBody>
      <dsp:txXfrm rot="10800000">
        <a:off x="356924" y="2316169"/>
        <a:ext cx="2520840" cy="2899990"/>
      </dsp:txXfrm>
    </dsp:sp>
    <dsp:sp modelId="{388B030B-F5FF-446F-ACB0-E8CB5F7DCBF4}">
      <dsp:nvSpPr>
        <dsp:cNvPr id="0" name=""/>
        <dsp:cNvSpPr/>
      </dsp:nvSpPr>
      <dsp:spPr>
        <a:xfrm>
          <a:off x="3228974" y="325374"/>
          <a:ext cx="2686050" cy="178955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9B372C-2C6C-443C-99FB-38EBC5CA1D2C}">
      <dsp:nvSpPr>
        <dsp:cNvPr id="0" name=""/>
        <dsp:cNvSpPr/>
      </dsp:nvSpPr>
      <dsp:spPr>
        <a:xfrm rot="10800000">
          <a:off x="3228974" y="2316169"/>
          <a:ext cx="2686050" cy="2982595"/>
        </a:xfrm>
        <a:prstGeom prst="round2SameRect">
          <a:avLst>
            <a:gd name="adj1" fmla="val 10500"/>
            <a:gd name="adj2" fmla="val 0"/>
          </a:avLst>
        </a:prstGeom>
        <a:solidFill>
          <a:schemeClr val="tx1">
            <a:lumMod val="85000"/>
            <a:lum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latin typeface="Century Gothic" panose="020B0502020202020204" pitchFamily="34" charset="0"/>
            </a:rPr>
            <a:t>Impacts mental and physical functioning; decreased academic success</a:t>
          </a:r>
        </a:p>
      </dsp:txBody>
      <dsp:txXfrm rot="10800000">
        <a:off x="3311579" y="2316169"/>
        <a:ext cx="2520840" cy="2899990"/>
      </dsp:txXfrm>
    </dsp:sp>
    <dsp:sp modelId="{664A61A6-78BE-4E82-87E6-29479100C5DB}">
      <dsp:nvSpPr>
        <dsp:cNvPr id="0" name=""/>
        <dsp:cNvSpPr/>
      </dsp:nvSpPr>
      <dsp:spPr>
        <a:xfrm>
          <a:off x="6153143" y="325374"/>
          <a:ext cx="2686050" cy="178955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017D8C-49F8-471C-A105-37513EF5DBA0}">
      <dsp:nvSpPr>
        <dsp:cNvPr id="0" name=""/>
        <dsp:cNvSpPr/>
      </dsp:nvSpPr>
      <dsp:spPr>
        <a:xfrm rot="10800000">
          <a:off x="6183630" y="2316169"/>
          <a:ext cx="2686050" cy="2982595"/>
        </a:xfrm>
        <a:prstGeom prst="round2SameRect">
          <a:avLst>
            <a:gd name="adj1" fmla="val 10500"/>
            <a:gd name="adj2" fmla="val 0"/>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latin typeface="Century Gothic" panose="020B0502020202020204" pitchFamily="34" charset="0"/>
            </a:rPr>
            <a:t>Limited availability of MH services; universities are failing to meet the needs of students</a:t>
          </a:r>
        </a:p>
      </dsp:txBody>
      <dsp:txXfrm rot="10800000">
        <a:off x="6266235" y="2316169"/>
        <a:ext cx="2520840" cy="2899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AB44F-9B5D-9149-BD69-5B5C510B655E}">
      <dsp:nvSpPr>
        <dsp:cNvPr id="0" name=""/>
        <dsp:cNvSpPr/>
      </dsp:nvSpPr>
      <dsp:spPr>
        <a:xfrm>
          <a:off x="3951"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Pre-test</a:t>
          </a:r>
        </a:p>
      </dsp:txBody>
      <dsp:txXfrm>
        <a:off x="34311" y="578869"/>
        <a:ext cx="1666914" cy="975860"/>
      </dsp:txXfrm>
    </dsp:sp>
    <dsp:sp modelId="{BABD03A8-C959-3143-B442-61C4194BC662}">
      <dsp:nvSpPr>
        <dsp:cNvPr id="0" name=""/>
        <dsp:cNvSpPr/>
      </dsp:nvSpPr>
      <dsp:spPr>
        <a:xfrm>
          <a:off x="1904348"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04348" y="938264"/>
        <a:ext cx="256381" cy="257071"/>
      </dsp:txXfrm>
    </dsp:sp>
    <dsp:sp modelId="{7215441C-4DC5-F442-B29D-47310450D583}">
      <dsp:nvSpPr>
        <dsp:cNvPr id="0" name=""/>
        <dsp:cNvSpPr/>
      </dsp:nvSpPr>
      <dsp:spPr>
        <a:xfrm>
          <a:off x="2422639"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Mid-test</a:t>
          </a:r>
          <a:r>
            <a:rPr lang="en-US" sz="2000" b="1" kern="1200" dirty="0">
              <a:solidFill>
                <a:schemeClr val="tx1"/>
              </a:solidFill>
            </a:rPr>
            <a:t> </a:t>
          </a:r>
        </a:p>
      </dsp:txBody>
      <dsp:txXfrm>
        <a:off x="2452999" y="578869"/>
        <a:ext cx="1666914" cy="975860"/>
      </dsp:txXfrm>
    </dsp:sp>
    <dsp:sp modelId="{368150CF-EFB1-634E-A858-81B644398522}">
      <dsp:nvSpPr>
        <dsp:cNvPr id="0" name=""/>
        <dsp:cNvSpPr/>
      </dsp:nvSpPr>
      <dsp:spPr>
        <a:xfrm>
          <a:off x="4323036"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323036" y="938264"/>
        <a:ext cx="256381" cy="257071"/>
      </dsp:txXfrm>
    </dsp:sp>
    <dsp:sp modelId="{A953D7BF-43C9-BD40-8172-FD50EF76D013}">
      <dsp:nvSpPr>
        <dsp:cNvPr id="0" name=""/>
        <dsp:cNvSpPr/>
      </dsp:nvSpPr>
      <dsp:spPr>
        <a:xfrm>
          <a:off x="4841326"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Final Test</a:t>
          </a:r>
        </a:p>
      </dsp:txBody>
      <dsp:txXfrm>
        <a:off x="4871686" y="578869"/>
        <a:ext cx="1666914" cy="975860"/>
      </dsp:txXfrm>
    </dsp:sp>
    <dsp:sp modelId="{F2E15379-5C27-A647-B464-50725B6D0F7F}">
      <dsp:nvSpPr>
        <dsp:cNvPr id="0" name=""/>
        <dsp:cNvSpPr/>
      </dsp:nvSpPr>
      <dsp:spPr>
        <a:xfrm>
          <a:off x="6741724"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41724" y="938264"/>
        <a:ext cx="256381" cy="257071"/>
      </dsp:txXfrm>
    </dsp:sp>
    <dsp:sp modelId="{9CECC39E-382D-E143-892B-525EA2879205}">
      <dsp:nvSpPr>
        <dsp:cNvPr id="0" name=""/>
        <dsp:cNvSpPr/>
      </dsp:nvSpPr>
      <dsp:spPr>
        <a:xfrm>
          <a:off x="7260014"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Follow-Up</a:t>
          </a:r>
        </a:p>
      </dsp:txBody>
      <dsp:txXfrm>
        <a:off x="7290374" y="578869"/>
        <a:ext cx="1666914" cy="975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9E0A7-757E-A747-8F7C-1B8F01A799D0}">
      <dsp:nvSpPr>
        <dsp:cNvPr id="0" name=""/>
        <dsp:cNvSpPr/>
      </dsp:nvSpPr>
      <dsp:spPr>
        <a:xfrm>
          <a:off x="3951"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Pre-test</a:t>
          </a:r>
          <a:endParaRPr lang="en-US" sz="2000" b="1" kern="1200" dirty="0">
            <a:solidFill>
              <a:schemeClr val="bg1"/>
            </a:solidFill>
          </a:endParaRPr>
        </a:p>
      </dsp:txBody>
      <dsp:txXfrm>
        <a:off x="34311" y="578869"/>
        <a:ext cx="1666914" cy="975860"/>
      </dsp:txXfrm>
    </dsp:sp>
    <dsp:sp modelId="{157491BE-B8DA-E242-A29E-E422463B6C47}">
      <dsp:nvSpPr>
        <dsp:cNvPr id="0" name=""/>
        <dsp:cNvSpPr/>
      </dsp:nvSpPr>
      <dsp:spPr>
        <a:xfrm>
          <a:off x="1904348"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04348" y="938264"/>
        <a:ext cx="256381" cy="257071"/>
      </dsp:txXfrm>
    </dsp:sp>
    <dsp:sp modelId="{255321F9-01B7-1E42-AF96-5C4292BC6E4B}">
      <dsp:nvSpPr>
        <dsp:cNvPr id="0" name=""/>
        <dsp:cNvSpPr/>
      </dsp:nvSpPr>
      <dsp:spPr>
        <a:xfrm>
          <a:off x="2422639"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Mid-test</a:t>
          </a:r>
        </a:p>
      </dsp:txBody>
      <dsp:txXfrm>
        <a:off x="2452999" y="578869"/>
        <a:ext cx="1666914" cy="975860"/>
      </dsp:txXfrm>
    </dsp:sp>
    <dsp:sp modelId="{1B45E7D7-73A1-4C45-B5EE-88780A1C299F}">
      <dsp:nvSpPr>
        <dsp:cNvPr id="0" name=""/>
        <dsp:cNvSpPr/>
      </dsp:nvSpPr>
      <dsp:spPr>
        <a:xfrm>
          <a:off x="4323036"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323036" y="938264"/>
        <a:ext cx="256381" cy="257071"/>
      </dsp:txXfrm>
    </dsp:sp>
    <dsp:sp modelId="{8B132B71-57EC-8340-97AC-5714E1A9E73D}">
      <dsp:nvSpPr>
        <dsp:cNvPr id="0" name=""/>
        <dsp:cNvSpPr/>
      </dsp:nvSpPr>
      <dsp:spPr>
        <a:xfrm>
          <a:off x="4841326"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Final Test</a:t>
          </a:r>
        </a:p>
      </dsp:txBody>
      <dsp:txXfrm>
        <a:off x="4871686" y="578869"/>
        <a:ext cx="1666914" cy="975860"/>
      </dsp:txXfrm>
    </dsp:sp>
    <dsp:sp modelId="{C551DBA5-4801-B148-98FF-DAF6A3664874}">
      <dsp:nvSpPr>
        <dsp:cNvPr id="0" name=""/>
        <dsp:cNvSpPr/>
      </dsp:nvSpPr>
      <dsp:spPr>
        <a:xfrm>
          <a:off x="6741724"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41724" y="938264"/>
        <a:ext cx="256381" cy="257071"/>
      </dsp:txXfrm>
    </dsp:sp>
    <dsp:sp modelId="{56ABFE6F-E799-6343-8514-A01071BF28C8}">
      <dsp:nvSpPr>
        <dsp:cNvPr id="0" name=""/>
        <dsp:cNvSpPr/>
      </dsp:nvSpPr>
      <dsp:spPr>
        <a:xfrm>
          <a:off x="7260014"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Follow-Up</a:t>
          </a:r>
        </a:p>
      </dsp:txBody>
      <dsp:txXfrm>
        <a:off x="7290374" y="578869"/>
        <a:ext cx="1666914" cy="975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AB44F-9B5D-9149-BD69-5B5C510B655E}">
      <dsp:nvSpPr>
        <dsp:cNvPr id="0" name=""/>
        <dsp:cNvSpPr/>
      </dsp:nvSpPr>
      <dsp:spPr>
        <a:xfrm>
          <a:off x="8337" y="0"/>
          <a:ext cx="1725946" cy="2526507"/>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Pre-test</a:t>
          </a:r>
          <a:endParaRPr lang="en-US" sz="1800" b="0" u="none" kern="1200" dirty="0">
            <a:solidFill>
              <a:schemeClr val="tx1"/>
            </a:solidFill>
          </a:endParaRPr>
        </a:p>
        <a:p>
          <a:pPr marL="0" lvl="0" indent="0" algn="ctr" defTabSz="800100">
            <a:lnSpc>
              <a:spcPct val="90000"/>
            </a:lnSpc>
            <a:spcBef>
              <a:spcPct val="0"/>
            </a:spcBef>
            <a:spcAft>
              <a:spcPct val="35000"/>
            </a:spcAft>
            <a:buNone/>
          </a:pPr>
          <a:r>
            <a:rPr lang="en-US" sz="1800" b="1" u="none" kern="1200" dirty="0">
              <a:solidFill>
                <a:schemeClr val="tx1"/>
              </a:solidFill>
            </a:rPr>
            <a:t>Consents</a:t>
          </a:r>
        </a:p>
        <a:p>
          <a:pPr marL="0" lvl="0" indent="0" algn="ctr" defTabSz="800100">
            <a:lnSpc>
              <a:spcPct val="90000"/>
            </a:lnSpc>
            <a:spcBef>
              <a:spcPct val="0"/>
            </a:spcBef>
            <a:spcAft>
              <a:spcPct val="35000"/>
            </a:spcAft>
            <a:buNone/>
          </a:pPr>
          <a:r>
            <a:rPr lang="en-US" sz="1800" b="1" u="none" kern="1200" dirty="0">
              <a:solidFill>
                <a:schemeClr val="tx1"/>
              </a:solidFill>
            </a:rPr>
            <a:t>Demographic questionnaire</a:t>
          </a:r>
        </a:p>
        <a:p>
          <a:pPr marL="0" lvl="0" indent="0" algn="ctr" defTabSz="800100">
            <a:lnSpc>
              <a:spcPct val="90000"/>
            </a:lnSpc>
            <a:spcBef>
              <a:spcPct val="0"/>
            </a:spcBef>
            <a:spcAft>
              <a:spcPct val="35000"/>
            </a:spcAft>
            <a:buNone/>
          </a:pPr>
          <a:r>
            <a:rPr lang="en-US" sz="1800" b="1" kern="1200" dirty="0">
              <a:solidFill>
                <a:schemeClr val="tx1"/>
              </a:solidFill>
            </a:rPr>
            <a:t>Assessments Saliva</a:t>
          </a:r>
        </a:p>
        <a:p>
          <a:pPr marL="0" lvl="0" indent="0" algn="ctr" defTabSz="800100">
            <a:lnSpc>
              <a:spcPct val="90000"/>
            </a:lnSpc>
            <a:spcBef>
              <a:spcPct val="0"/>
            </a:spcBef>
            <a:spcAft>
              <a:spcPct val="35000"/>
            </a:spcAft>
            <a:buNone/>
          </a:pPr>
          <a:r>
            <a:rPr lang="en-US" sz="1800" b="1" kern="1200" dirty="0">
              <a:solidFill>
                <a:schemeClr val="tx1"/>
              </a:solidFill>
            </a:rPr>
            <a:t>15 min NF</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58888" y="50551"/>
        <a:ext cx="1624844" cy="2425405"/>
      </dsp:txXfrm>
    </dsp:sp>
    <dsp:sp modelId="{BABD03A8-C959-3143-B442-61C4194BC662}">
      <dsp:nvSpPr>
        <dsp:cNvPr id="0" name=""/>
        <dsp:cNvSpPr/>
      </dsp:nvSpPr>
      <dsp:spPr>
        <a:xfrm>
          <a:off x="1906879" y="1049236"/>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06879" y="1134843"/>
        <a:ext cx="256130" cy="256820"/>
      </dsp:txXfrm>
    </dsp:sp>
    <dsp:sp modelId="{7215441C-4DC5-F442-B29D-47310450D583}">
      <dsp:nvSpPr>
        <dsp:cNvPr id="0" name=""/>
        <dsp:cNvSpPr/>
      </dsp:nvSpPr>
      <dsp:spPr>
        <a:xfrm>
          <a:off x="2424663" y="0"/>
          <a:ext cx="1725946" cy="2526507"/>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Mid-Test</a:t>
          </a:r>
          <a:endParaRPr lang="en-US" sz="1800" b="1" kern="1200" dirty="0">
            <a:solidFill>
              <a:schemeClr val="tx1"/>
            </a:solidFill>
          </a:endParaRPr>
        </a:p>
        <a:p>
          <a:pPr marL="0" lvl="0" indent="0" algn="ctr" defTabSz="800100">
            <a:lnSpc>
              <a:spcPct val="90000"/>
            </a:lnSpc>
            <a:spcBef>
              <a:spcPct val="0"/>
            </a:spcBef>
            <a:spcAft>
              <a:spcPct val="35000"/>
            </a:spcAft>
            <a:buNone/>
          </a:pPr>
          <a:r>
            <a:rPr lang="en-US" sz="1800" b="1" kern="1200" dirty="0">
              <a:solidFill>
                <a:schemeClr val="tx1"/>
              </a:solidFill>
            </a:rPr>
            <a:t>7 sessions (at 8</a:t>
          </a:r>
          <a:r>
            <a:rPr lang="en-US" sz="1800" b="1" kern="1200" baseline="30000" dirty="0">
              <a:solidFill>
                <a:schemeClr val="tx1"/>
              </a:solidFill>
            </a:rPr>
            <a:t>th</a:t>
          </a:r>
          <a:r>
            <a:rPr lang="en-US" sz="1800" b="1" kern="1200" dirty="0">
              <a:solidFill>
                <a:schemeClr val="tx1"/>
              </a:solidFill>
            </a:rPr>
            <a:t> session)</a:t>
          </a:r>
        </a:p>
        <a:p>
          <a:pPr marL="0" lvl="0" indent="0" algn="ctr" defTabSz="800100">
            <a:lnSpc>
              <a:spcPct val="90000"/>
            </a:lnSpc>
            <a:spcBef>
              <a:spcPct val="0"/>
            </a:spcBef>
            <a:spcAft>
              <a:spcPct val="35000"/>
            </a:spcAft>
            <a:buNone/>
          </a:pPr>
          <a:r>
            <a:rPr lang="en-US" sz="1800" b="1" kern="1200" dirty="0">
              <a:solidFill>
                <a:schemeClr val="tx1"/>
              </a:solidFill>
            </a:rPr>
            <a:t>Assessments  Saliva</a:t>
          </a:r>
        </a:p>
        <a:p>
          <a:pPr marL="0" lvl="0" indent="0" algn="ctr" defTabSz="800100">
            <a:lnSpc>
              <a:spcPct val="90000"/>
            </a:lnSpc>
            <a:spcBef>
              <a:spcPct val="0"/>
            </a:spcBef>
            <a:spcAft>
              <a:spcPct val="35000"/>
            </a:spcAft>
            <a:buNone/>
          </a:pPr>
          <a:r>
            <a:rPr lang="en-US" sz="1800" b="1" kern="1200" dirty="0">
              <a:solidFill>
                <a:schemeClr val="tx1"/>
              </a:solidFill>
            </a:rPr>
            <a:t>33.5 NF</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2475214" y="50551"/>
        <a:ext cx="1624844" cy="2425405"/>
      </dsp:txXfrm>
    </dsp:sp>
    <dsp:sp modelId="{368150CF-EFB1-634E-A858-81B644398522}">
      <dsp:nvSpPr>
        <dsp:cNvPr id="0" name=""/>
        <dsp:cNvSpPr/>
      </dsp:nvSpPr>
      <dsp:spPr>
        <a:xfrm>
          <a:off x="4323205" y="1049236"/>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323205" y="1134843"/>
        <a:ext cx="256130" cy="256820"/>
      </dsp:txXfrm>
    </dsp:sp>
    <dsp:sp modelId="{A953D7BF-43C9-BD40-8172-FD50EF76D013}">
      <dsp:nvSpPr>
        <dsp:cNvPr id="0" name=""/>
        <dsp:cNvSpPr/>
      </dsp:nvSpPr>
      <dsp:spPr>
        <a:xfrm>
          <a:off x="4840989" y="0"/>
          <a:ext cx="1725946" cy="2526507"/>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Final Test</a:t>
          </a:r>
        </a:p>
        <a:p>
          <a:pPr marL="0" lvl="0" indent="0" algn="ctr" defTabSz="800100">
            <a:lnSpc>
              <a:spcPct val="90000"/>
            </a:lnSpc>
            <a:spcBef>
              <a:spcPct val="0"/>
            </a:spcBef>
            <a:spcAft>
              <a:spcPct val="35000"/>
            </a:spcAft>
            <a:buNone/>
          </a:pPr>
          <a:r>
            <a:rPr lang="en-US" sz="1800" b="1" kern="1200" dirty="0">
              <a:solidFill>
                <a:schemeClr val="tx1"/>
              </a:solidFill>
            </a:rPr>
            <a:t>15 sessions (at 16</a:t>
          </a:r>
          <a:r>
            <a:rPr lang="en-US" sz="1800" b="1" kern="1200" baseline="30000" dirty="0">
              <a:solidFill>
                <a:schemeClr val="tx1"/>
              </a:solidFill>
            </a:rPr>
            <a:t>th</a:t>
          </a:r>
          <a:r>
            <a:rPr lang="en-US" sz="1800" b="1" kern="1200" dirty="0">
              <a:solidFill>
                <a:schemeClr val="tx1"/>
              </a:solidFill>
            </a:rPr>
            <a:t> session)</a:t>
          </a:r>
        </a:p>
        <a:p>
          <a:pPr marL="0" lvl="0" indent="0" algn="ctr" defTabSz="800100">
            <a:lnSpc>
              <a:spcPct val="90000"/>
            </a:lnSpc>
            <a:spcBef>
              <a:spcPct val="0"/>
            </a:spcBef>
            <a:spcAft>
              <a:spcPct val="35000"/>
            </a:spcAft>
            <a:buNone/>
          </a:pPr>
          <a:r>
            <a:rPr lang="en-US" sz="1800" b="1" kern="1200" dirty="0">
              <a:solidFill>
                <a:schemeClr val="tx1"/>
              </a:solidFill>
            </a:rPr>
            <a:t>Assessments Saliva</a:t>
          </a:r>
        </a:p>
        <a:p>
          <a:pPr marL="0" lvl="0" indent="0" algn="ctr" defTabSz="800100">
            <a:lnSpc>
              <a:spcPct val="90000"/>
            </a:lnSpc>
            <a:spcBef>
              <a:spcPct val="0"/>
            </a:spcBef>
            <a:spcAft>
              <a:spcPct val="35000"/>
            </a:spcAft>
            <a:buNone/>
          </a:pPr>
          <a:r>
            <a:rPr lang="en-US" sz="1800" b="1" kern="1200" dirty="0">
              <a:solidFill>
                <a:schemeClr val="tx1"/>
              </a:solidFill>
            </a:rPr>
            <a:t>33.5 NF</a:t>
          </a:r>
        </a:p>
      </dsp:txBody>
      <dsp:txXfrm>
        <a:off x="4891540" y="50551"/>
        <a:ext cx="1624844" cy="2425405"/>
      </dsp:txXfrm>
    </dsp:sp>
    <dsp:sp modelId="{F2E15379-5C27-A647-B464-50725B6D0F7F}">
      <dsp:nvSpPr>
        <dsp:cNvPr id="0" name=""/>
        <dsp:cNvSpPr/>
      </dsp:nvSpPr>
      <dsp:spPr>
        <a:xfrm>
          <a:off x="6739531" y="1049236"/>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39531" y="1134843"/>
        <a:ext cx="256130" cy="256820"/>
      </dsp:txXfrm>
    </dsp:sp>
    <dsp:sp modelId="{9CECC39E-382D-E143-892B-525EA2879205}">
      <dsp:nvSpPr>
        <dsp:cNvPr id="0" name=""/>
        <dsp:cNvSpPr/>
      </dsp:nvSpPr>
      <dsp:spPr>
        <a:xfrm>
          <a:off x="7257315" y="0"/>
          <a:ext cx="1725946" cy="2526507"/>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Follow-Up</a:t>
          </a:r>
        </a:p>
        <a:p>
          <a:pPr marL="0" lvl="0" indent="0" algn="ctr" defTabSz="800100">
            <a:lnSpc>
              <a:spcPct val="90000"/>
            </a:lnSpc>
            <a:spcBef>
              <a:spcPct val="0"/>
            </a:spcBef>
            <a:spcAft>
              <a:spcPct val="35000"/>
            </a:spcAft>
            <a:buNone/>
          </a:pPr>
          <a:r>
            <a:rPr lang="en-US" sz="1800" b="1" kern="1200" dirty="0">
              <a:solidFill>
                <a:schemeClr val="tx1"/>
              </a:solidFill>
            </a:rPr>
            <a:t>4 weeks after final sessions</a:t>
          </a:r>
        </a:p>
        <a:p>
          <a:pPr marL="0" lvl="0" indent="0" algn="ctr" defTabSz="800100">
            <a:lnSpc>
              <a:spcPct val="90000"/>
            </a:lnSpc>
            <a:spcBef>
              <a:spcPct val="0"/>
            </a:spcBef>
            <a:spcAft>
              <a:spcPct val="35000"/>
            </a:spcAft>
            <a:buNone/>
          </a:pPr>
          <a:r>
            <a:rPr lang="en-US" sz="1800" b="1" kern="1200" dirty="0">
              <a:solidFill>
                <a:schemeClr val="tx1"/>
              </a:solidFill>
            </a:rPr>
            <a:t>Assessments Saliva</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7307866" y="50551"/>
        <a:ext cx="1624844" cy="24254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9E0A7-757E-A747-8F7C-1B8F01A799D0}">
      <dsp:nvSpPr>
        <dsp:cNvPr id="0" name=""/>
        <dsp:cNvSpPr/>
      </dsp:nvSpPr>
      <dsp:spPr>
        <a:xfrm>
          <a:off x="8337" y="0"/>
          <a:ext cx="1725946" cy="220980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Pre-test</a:t>
          </a:r>
        </a:p>
        <a:p>
          <a:pPr marL="0" lvl="0" indent="0" algn="ctr" defTabSz="800100">
            <a:lnSpc>
              <a:spcPct val="90000"/>
            </a:lnSpc>
            <a:spcBef>
              <a:spcPct val="0"/>
            </a:spcBef>
            <a:spcAft>
              <a:spcPct val="35000"/>
            </a:spcAft>
            <a:buNone/>
          </a:pPr>
          <a:r>
            <a:rPr lang="en-US" sz="1800" b="1" kern="1200" dirty="0">
              <a:solidFill>
                <a:schemeClr val="tx1"/>
              </a:solidFill>
            </a:rPr>
            <a:t>Consents</a:t>
          </a:r>
        </a:p>
        <a:p>
          <a:pPr marL="0" lvl="0" indent="0" algn="ctr" defTabSz="800100">
            <a:lnSpc>
              <a:spcPct val="90000"/>
            </a:lnSpc>
            <a:spcBef>
              <a:spcPct val="0"/>
            </a:spcBef>
            <a:spcAft>
              <a:spcPct val="35000"/>
            </a:spcAft>
            <a:buNone/>
          </a:pPr>
          <a:r>
            <a:rPr lang="en-US" sz="1800" b="1" kern="1200" dirty="0">
              <a:solidFill>
                <a:schemeClr val="tx1"/>
              </a:solidFill>
            </a:rPr>
            <a:t>Demographic questionnaire</a:t>
          </a:r>
        </a:p>
        <a:p>
          <a:pPr marL="0" lvl="0" indent="0" algn="ctr" defTabSz="800100">
            <a:lnSpc>
              <a:spcPct val="90000"/>
            </a:lnSpc>
            <a:spcBef>
              <a:spcPct val="0"/>
            </a:spcBef>
            <a:spcAft>
              <a:spcPct val="35000"/>
            </a:spcAft>
            <a:buNone/>
          </a:pPr>
          <a:r>
            <a:rPr lang="en-US" sz="1800" b="1" kern="1200" dirty="0">
              <a:solidFill>
                <a:schemeClr val="tx1"/>
              </a:solidFill>
            </a:rPr>
            <a:t>Assessments  Saliva</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58888" y="50551"/>
        <a:ext cx="1624844" cy="2108699"/>
      </dsp:txXfrm>
    </dsp:sp>
    <dsp:sp modelId="{157491BE-B8DA-E242-A29E-E422463B6C47}">
      <dsp:nvSpPr>
        <dsp:cNvPr id="0" name=""/>
        <dsp:cNvSpPr/>
      </dsp:nvSpPr>
      <dsp:spPr>
        <a:xfrm>
          <a:off x="1906879" y="890883"/>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06879" y="976490"/>
        <a:ext cx="256130" cy="256820"/>
      </dsp:txXfrm>
    </dsp:sp>
    <dsp:sp modelId="{255321F9-01B7-1E42-AF96-5C4292BC6E4B}">
      <dsp:nvSpPr>
        <dsp:cNvPr id="0" name=""/>
        <dsp:cNvSpPr/>
      </dsp:nvSpPr>
      <dsp:spPr>
        <a:xfrm>
          <a:off x="2424663" y="0"/>
          <a:ext cx="1725946" cy="220980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Mid-test</a:t>
          </a:r>
        </a:p>
        <a:p>
          <a:pPr marL="0" lvl="0" indent="0" algn="ctr" defTabSz="800100">
            <a:lnSpc>
              <a:spcPct val="90000"/>
            </a:lnSpc>
            <a:spcBef>
              <a:spcPct val="0"/>
            </a:spcBef>
            <a:spcAft>
              <a:spcPct val="35000"/>
            </a:spcAft>
            <a:buNone/>
          </a:pPr>
          <a:r>
            <a:rPr lang="en-US" sz="1800" b="1" kern="1200" dirty="0">
              <a:solidFill>
                <a:schemeClr val="tx1"/>
              </a:solidFill>
            </a:rPr>
            <a:t>Assessments &amp; Saliva only</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2475214" y="50551"/>
        <a:ext cx="1624844" cy="2108699"/>
      </dsp:txXfrm>
    </dsp:sp>
    <dsp:sp modelId="{1B45E7D7-73A1-4C45-B5EE-88780A1C299F}">
      <dsp:nvSpPr>
        <dsp:cNvPr id="0" name=""/>
        <dsp:cNvSpPr/>
      </dsp:nvSpPr>
      <dsp:spPr>
        <a:xfrm>
          <a:off x="4323205" y="890883"/>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323205" y="976490"/>
        <a:ext cx="256130" cy="256820"/>
      </dsp:txXfrm>
    </dsp:sp>
    <dsp:sp modelId="{8B132B71-57EC-8340-97AC-5714E1A9E73D}">
      <dsp:nvSpPr>
        <dsp:cNvPr id="0" name=""/>
        <dsp:cNvSpPr/>
      </dsp:nvSpPr>
      <dsp:spPr>
        <a:xfrm>
          <a:off x="4840989" y="0"/>
          <a:ext cx="1725946" cy="220980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Final Test</a:t>
          </a:r>
        </a:p>
        <a:p>
          <a:pPr marL="0" lvl="0" indent="0" algn="ctr" defTabSz="800100">
            <a:lnSpc>
              <a:spcPct val="90000"/>
            </a:lnSpc>
            <a:spcBef>
              <a:spcPct val="0"/>
            </a:spcBef>
            <a:spcAft>
              <a:spcPct val="35000"/>
            </a:spcAft>
            <a:buNone/>
          </a:pPr>
          <a:r>
            <a:rPr lang="en-US" sz="1800" b="1" kern="1200" dirty="0">
              <a:solidFill>
                <a:schemeClr val="tx1"/>
              </a:solidFill>
            </a:rPr>
            <a:t>Assessments &amp; Saliva only</a:t>
          </a:r>
        </a:p>
      </dsp:txBody>
      <dsp:txXfrm>
        <a:off x="4891540" y="50551"/>
        <a:ext cx="1624844" cy="2108699"/>
      </dsp:txXfrm>
    </dsp:sp>
    <dsp:sp modelId="{C551DBA5-4801-B148-98FF-DAF6A3664874}">
      <dsp:nvSpPr>
        <dsp:cNvPr id="0" name=""/>
        <dsp:cNvSpPr/>
      </dsp:nvSpPr>
      <dsp:spPr>
        <a:xfrm>
          <a:off x="6739531" y="890883"/>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39531" y="976490"/>
        <a:ext cx="256130" cy="256820"/>
      </dsp:txXfrm>
    </dsp:sp>
    <dsp:sp modelId="{56ABFE6F-E799-6343-8514-A01071BF28C8}">
      <dsp:nvSpPr>
        <dsp:cNvPr id="0" name=""/>
        <dsp:cNvSpPr/>
      </dsp:nvSpPr>
      <dsp:spPr>
        <a:xfrm>
          <a:off x="7257315" y="0"/>
          <a:ext cx="1725946" cy="220980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Follow-Up</a:t>
          </a:r>
        </a:p>
        <a:p>
          <a:pPr marL="0" lvl="0" indent="0" algn="ctr" defTabSz="800100">
            <a:lnSpc>
              <a:spcPct val="90000"/>
            </a:lnSpc>
            <a:spcBef>
              <a:spcPct val="0"/>
            </a:spcBef>
            <a:spcAft>
              <a:spcPct val="35000"/>
            </a:spcAft>
            <a:buNone/>
          </a:pPr>
          <a:r>
            <a:rPr lang="en-US" sz="1800" b="1" kern="1200" dirty="0">
              <a:solidFill>
                <a:schemeClr val="tx1"/>
              </a:solidFill>
            </a:rPr>
            <a:t>Assessments &amp; Saliva only</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7307866" y="50551"/>
        <a:ext cx="1624844" cy="210869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r>
              <a:rPr lang="en-US"/>
              <a:t>3/9/2017</a:t>
            </a:r>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7FBDFF47-A53B-45E1-B9AE-15C0704071BE}" type="slidenum">
              <a:rPr lang="en-US"/>
              <a:pPr>
                <a:defRPr/>
              </a:pPr>
              <a:t>‹#›</a:t>
            </a:fld>
            <a:endParaRPr lang="en-US"/>
          </a:p>
        </p:txBody>
      </p:sp>
    </p:spTree>
    <p:extLst>
      <p:ext uri="{BB962C8B-B14F-4D97-AF65-F5344CB8AC3E}">
        <p14:creationId xmlns:p14="http://schemas.microsoft.com/office/powerpoint/2010/main" val="30386266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r>
              <a:rPr lang="en-US"/>
              <a:t>3/9/2017</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C056F2CE-64ED-451C-B4C1-441647336BDC}" type="slidenum">
              <a:rPr lang="en-US"/>
              <a:pPr>
                <a:defRPr/>
              </a:pPr>
              <a:t>‹#›</a:t>
            </a:fld>
            <a:endParaRPr lang="en-US"/>
          </a:p>
        </p:txBody>
      </p:sp>
    </p:spTree>
    <p:extLst>
      <p:ext uri="{BB962C8B-B14F-4D97-AF65-F5344CB8AC3E}">
        <p14:creationId xmlns:p14="http://schemas.microsoft.com/office/powerpoint/2010/main" val="403913296"/>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US" dirty="0">
              <a:ea typeface="ＭＳ Ｐゴシック" pitchFamily="34"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A1AD7961-E752-4961-979B-7D1669E14B73}" type="slidenum">
              <a:rPr lang="en-US" smtClean="0"/>
              <a:pPr/>
              <a:t>1</a:t>
            </a:fld>
            <a:endParaRPr lang="en-US"/>
          </a:p>
        </p:txBody>
      </p:sp>
      <p:sp>
        <p:nvSpPr>
          <p:cNvPr id="2" name="Date Placeholder 1"/>
          <p:cNvSpPr>
            <a:spLocks noGrp="1"/>
          </p:cNvSpPr>
          <p:nvPr>
            <p:ph type="dt" idx="10"/>
          </p:nvPr>
        </p:nvSpPr>
        <p:spPr/>
        <p:txBody>
          <a:bodyPr/>
          <a:lstStyle/>
          <a:p>
            <a:pPr>
              <a:defRPr/>
            </a:pPr>
            <a:r>
              <a:rPr lang="en-US"/>
              <a:t>3/9/2017</a:t>
            </a:r>
          </a:p>
        </p:txBody>
      </p:sp>
    </p:spTree>
    <p:extLst>
      <p:ext uri="{BB962C8B-B14F-4D97-AF65-F5344CB8AC3E}">
        <p14:creationId xmlns:p14="http://schemas.microsoft.com/office/powerpoint/2010/main" val="387611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further explore differences for each group, conducted a RM-MANOVA to look at differences in scores over time per group</a:t>
            </a:r>
          </a:p>
          <a:p>
            <a:r>
              <a:rPr lang="en-US" u="sng" dirty="0"/>
              <a:t>Multivariate</a:t>
            </a:r>
            <a:r>
              <a:rPr lang="en-US" dirty="0"/>
              <a:t>: sig difference on combined assessment scores over time</a:t>
            </a:r>
          </a:p>
          <a:p>
            <a:pPr marL="171450" indent="-171450">
              <a:buFont typeface="Arial" panose="020B0604020202020204" pitchFamily="34" charset="0"/>
              <a:buChar char="•"/>
            </a:pPr>
            <a:r>
              <a:rPr lang="en-US" dirty="0"/>
              <a:t>Demonstrated significant change </a:t>
            </a:r>
          </a:p>
          <a:p>
            <a:endParaRPr lang="en-US" dirty="0"/>
          </a:p>
          <a:p>
            <a:r>
              <a:rPr lang="en-US" u="sng" dirty="0"/>
              <a:t>Univariate</a:t>
            </a:r>
            <a:r>
              <a:rPr lang="en-US" dirty="0"/>
              <a:t>: sig difference on each individual assessment over time</a:t>
            </a:r>
          </a:p>
          <a:p>
            <a:endParaRPr lang="en-US" dirty="0"/>
          </a:p>
          <a:p>
            <a:endParaRPr lang="en-US" dirty="0"/>
          </a:p>
          <a:p>
            <a:endParaRPr lang="en-US" dirty="0"/>
          </a:p>
          <a:p>
            <a:endParaRPr lang="en-US" dirty="0"/>
          </a:p>
          <a:p>
            <a:endParaRPr lang="en-US" dirty="0"/>
          </a:p>
          <a:p>
            <a:r>
              <a:rPr lang="en-US" dirty="0"/>
              <a:t>.05 </a:t>
            </a:r>
            <a:r>
              <a:rPr lang="en-US" dirty="0" err="1"/>
              <a:t>artbitrary</a:t>
            </a:r>
            <a:r>
              <a:rPr lang="en-US" dirty="0"/>
              <a:t> number ; large sample size, set to lower sig level</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12</a:t>
            </a:fld>
            <a:endParaRPr lang="en-US"/>
          </a:p>
        </p:txBody>
      </p:sp>
    </p:spTree>
    <p:extLst>
      <p:ext uri="{BB962C8B-B14F-4D97-AF65-F5344CB8AC3E}">
        <p14:creationId xmlns:p14="http://schemas.microsoft.com/office/powerpoint/2010/main" val="952071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**In your copy of defense, P value was incorrectly type (accurate on here)</a:t>
            </a:r>
          </a:p>
          <a:p>
            <a:endParaRPr lang="en-US" u="sng" dirty="0"/>
          </a:p>
          <a:p>
            <a:r>
              <a:rPr lang="en-US" u="sng" dirty="0"/>
              <a:t>Multivariate</a:t>
            </a:r>
            <a:r>
              <a:rPr lang="en-US" dirty="0"/>
              <a:t>: no sig difference on combined scores over time</a:t>
            </a:r>
          </a:p>
          <a:p>
            <a:r>
              <a:rPr lang="en-US" u="sng" dirty="0"/>
              <a:t>Univariate</a:t>
            </a:r>
            <a:r>
              <a:rPr lang="en-US" dirty="0"/>
              <a:t>: sig difference only for SAT over time</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13</a:t>
            </a:fld>
            <a:endParaRPr lang="en-US"/>
          </a:p>
        </p:txBody>
      </p:sp>
    </p:spTree>
    <p:extLst>
      <p:ext uri="{BB962C8B-B14F-4D97-AF65-F5344CB8AC3E}">
        <p14:creationId xmlns:p14="http://schemas.microsoft.com/office/powerpoint/2010/main" val="850605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one participant identified as genderqueer, they were removed from RM-MANOVA (N = 68)</a:t>
            </a:r>
          </a:p>
          <a:p>
            <a:endParaRPr lang="en-US" dirty="0"/>
          </a:p>
          <a:p>
            <a:r>
              <a:rPr lang="en-US" dirty="0"/>
              <a:t>No sig. difference</a:t>
            </a:r>
          </a:p>
          <a:p>
            <a:r>
              <a:rPr lang="en-US" dirty="0"/>
              <a:t>No sig. found on univariate tests</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14</a:t>
            </a:fld>
            <a:endParaRPr lang="en-US"/>
          </a:p>
        </p:txBody>
      </p:sp>
    </p:spTree>
    <p:extLst>
      <p:ext uri="{BB962C8B-B14F-4D97-AF65-F5344CB8AC3E}">
        <p14:creationId xmlns:p14="http://schemas.microsoft.com/office/powerpoint/2010/main" val="2034626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Cortisol collection: not collected at same time of day; many external factors occur between samples and can influence levels; did not screen for medication/alcohol usage/caffeine/nicotine which all can increase cortisol levels</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15</a:t>
            </a:fld>
            <a:endParaRPr lang="en-US"/>
          </a:p>
        </p:txBody>
      </p:sp>
    </p:spTree>
    <p:extLst>
      <p:ext uri="{BB962C8B-B14F-4D97-AF65-F5344CB8AC3E}">
        <p14:creationId xmlns:p14="http://schemas.microsoft.com/office/powerpoint/2010/main" val="2743337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16</a:t>
            </a:fld>
            <a:endParaRPr lang="en-US"/>
          </a:p>
        </p:txBody>
      </p:sp>
    </p:spTree>
    <p:extLst>
      <p:ext uri="{BB962C8B-B14F-4D97-AF65-F5344CB8AC3E}">
        <p14:creationId xmlns:p14="http://schemas.microsoft.com/office/powerpoint/2010/main" val="278187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3</a:t>
            </a:fld>
            <a:endParaRPr lang="en-US"/>
          </a:p>
        </p:txBody>
      </p:sp>
    </p:spTree>
    <p:extLst>
      <p:ext uri="{BB962C8B-B14F-4D97-AF65-F5344CB8AC3E}">
        <p14:creationId xmlns:p14="http://schemas.microsoft.com/office/powerpoint/2010/main" val="429392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buNone/>
            </a:pPr>
            <a:r>
              <a:rPr lang="en-US" sz="2400" dirty="0">
                <a:latin typeface="Century Gothic" panose="020B0502020202020204" pitchFamily="34" charset="0"/>
              </a:rPr>
              <a:t>Overall, when we think about anxiety, stress, and depression, college students experience heightened rates of these</a:t>
            </a:r>
          </a:p>
          <a:p>
            <a:pPr marL="457200" indent="-457200">
              <a:buAutoNum type="arabicPeriod"/>
            </a:pPr>
            <a:r>
              <a:rPr lang="en-US" sz="2400" dirty="0">
                <a:latin typeface="Century Gothic" panose="020B0502020202020204" pitchFamily="34" charset="0"/>
              </a:rPr>
              <a:t>Especially concerning with co-occurring depression and suicidality</a:t>
            </a:r>
          </a:p>
          <a:p>
            <a:pPr marL="457200" indent="-457200">
              <a:buAutoNum type="arabicPeriod"/>
            </a:pPr>
            <a:r>
              <a:rPr lang="en-US" sz="2400" dirty="0">
                <a:latin typeface="Century Gothic" panose="020B0502020202020204" pitchFamily="34" charset="0"/>
              </a:rPr>
              <a:t>Impacts overall functioning, Decreased GPA/academic success; Dropout; withdrawal</a:t>
            </a:r>
          </a:p>
          <a:p>
            <a:pPr marL="457200" indent="-457200">
              <a:buAutoNum type="arabicPeriod"/>
            </a:pPr>
            <a:r>
              <a:rPr lang="en-US" sz="2400" dirty="0">
                <a:latin typeface="Century Gothic" panose="020B0502020202020204" pitchFamily="34" charset="0"/>
              </a:rPr>
              <a:t>National Survey for Counseling Directors (2001): </a:t>
            </a:r>
            <a:r>
              <a:rPr lang="en-US" sz="2000" dirty="0">
                <a:latin typeface="Century Gothic" panose="020B0502020202020204" pitchFamily="34" charset="0"/>
              </a:rPr>
              <a:t>85% reported increase in several psychological issues </a:t>
            </a:r>
          </a:p>
          <a:p>
            <a:endParaRPr lang="en-US" dirty="0"/>
          </a:p>
        </p:txBody>
      </p:sp>
      <p:sp>
        <p:nvSpPr>
          <p:cNvPr id="4" name="Slide Number Placeholder 3"/>
          <p:cNvSpPr>
            <a:spLocks noGrp="1"/>
          </p:cNvSpPr>
          <p:nvPr>
            <p:ph type="sldNum" sz="quarter" idx="10"/>
          </p:nvPr>
        </p:nvSpPr>
        <p:spPr/>
        <p:txBody>
          <a:bodyPr/>
          <a:lstStyle/>
          <a:p>
            <a:pPr>
              <a:defRPr/>
            </a:pPr>
            <a:fld id="{C056F2CE-64ED-451C-B4C1-441647336BDC}" type="slidenum">
              <a:rPr lang="en-US" smtClean="0"/>
              <a:pPr>
                <a:defRPr/>
              </a:pPr>
              <a:t>5</a:t>
            </a:fld>
            <a:endParaRPr lang="en-US"/>
          </a:p>
        </p:txBody>
      </p:sp>
      <p:sp>
        <p:nvSpPr>
          <p:cNvPr id="5" name="Date Placeholder 4"/>
          <p:cNvSpPr>
            <a:spLocks noGrp="1"/>
          </p:cNvSpPr>
          <p:nvPr>
            <p:ph type="dt" idx="11"/>
          </p:nvPr>
        </p:nvSpPr>
        <p:spPr/>
        <p:txBody>
          <a:bodyPr/>
          <a:lstStyle/>
          <a:p>
            <a:pPr>
              <a:defRPr/>
            </a:pPr>
            <a:r>
              <a:rPr lang="en-US"/>
              <a:t>3/9/2017</a:t>
            </a:r>
          </a:p>
        </p:txBody>
      </p:sp>
    </p:spTree>
    <p:extLst>
      <p:ext uri="{BB962C8B-B14F-4D97-AF65-F5344CB8AC3E}">
        <p14:creationId xmlns:p14="http://schemas.microsoft.com/office/powerpoint/2010/main" val="29190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6</a:t>
            </a:fld>
            <a:endParaRPr lang="en-US"/>
          </a:p>
        </p:txBody>
      </p:sp>
    </p:spTree>
    <p:extLst>
      <p:ext uri="{BB962C8B-B14F-4D97-AF65-F5344CB8AC3E}">
        <p14:creationId xmlns:p14="http://schemas.microsoft.com/office/powerpoint/2010/main" val="65069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explore the overall purpose, I sought to answer two main research questions, with three exploratory questions</a:t>
            </a:r>
          </a:p>
          <a:p>
            <a:pPr marL="228600" indent="-228600">
              <a:buAutoNum type="arabicPeriod"/>
            </a:pPr>
            <a:r>
              <a:rPr lang="en-US" dirty="0"/>
              <a:t>The first question sought to see….</a:t>
            </a:r>
          </a:p>
          <a:p>
            <a:pPr marL="228600" indent="-228600">
              <a:buAutoNum type="arabicPeriod"/>
            </a:pPr>
            <a:r>
              <a:rPr lang="en-US" dirty="0"/>
              <a:t>The first exploratory research question sought to look at each group individually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056F2CE-64ED-451C-B4C1-441647336BDC}" type="slidenum">
              <a:rPr lang="en-US" smtClean="0"/>
              <a:pPr>
                <a:defRPr/>
              </a:pPr>
              <a:t>7</a:t>
            </a:fld>
            <a:endParaRPr lang="en-US"/>
          </a:p>
        </p:txBody>
      </p:sp>
      <p:sp>
        <p:nvSpPr>
          <p:cNvPr id="5" name="Date Placeholder 4"/>
          <p:cNvSpPr>
            <a:spLocks noGrp="1"/>
          </p:cNvSpPr>
          <p:nvPr>
            <p:ph type="dt" idx="11"/>
          </p:nvPr>
        </p:nvSpPr>
        <p:spPr/>
        <p:txBody>
          <a:bodyPr/>
          <a:lstStyle/>
          <a:p>
            <a:pPr>
              <a:defRPr/>
            </a:pPr>
            <a:r>
              <a:rPr lang="en-US"/>
              <a:t>3/9/2017</a:t>
            </a:r>
          </a:p>
        </p:txBody>
      </p:sp>
    </p:spTree>
    <p:extLst>
      <p:ext uri="{BB962C8B-B14F-4D97-AF65-F5344CB8AC3E}">
        <p14:creationId xmlns:p14="http://schemas.microsoft.com/office/powerpoint/2010/main" val="243711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Second exploratory research question sought to determine if there is a sig difference in mean scores over time between the groups when considering specific demographic variables such as age, race, gender, major, and if they are in counseling</a:t>
            </a:r>
          </a:p>
          <a:p>
            <a:pPr marL="228600" indent="-228600">
              <a:buAutoNum type="arabicPeriod"/>
            </a:pPr>
            <a:r>
              <a:rPr lang="en-US" dirty="0"/>
              <a:t>The secondary research question sought to determine ….</a:t>
            </a:r>
          </a:p>
          <a:p>
            <a:pPr marL="228600" indent="-228600">
              <a:buAutoNum type="arabicPeriod"/>
            </a:pPr>
            <a:r>
              <a:rPr lang="en-US" dirty="0"/>
              <a:t>The final exploratory question sought to determine if there was a relationship…</a:t>
            </a:r>
          </a:p>
        </p:txBody>
      </p:sp>
      <p:sp>
        <p:nvSpPr>
          <p:cNvPr id="4" name="Slide Number Placeholder 3"/>
          <p:cNvSpPr>
            <a:spLocks noGrp="1"/>
          </p:cNvSpPr>
          <p:nvPr>
            <p:ph type="sldNum" sz="quarter" idx="10"/>
          </p:nvPr>
        </p:nvSpPr>
        <p:spPr/>
        <p:txBody>
          <a:bodyPr/>
          <a:lstStyle/>
          <a:p>
            <a:pPr>
              <a:defRPr/>
            </a:pPr>
            <a:fld id="{C056F2CE-64ED-451C-B4C1-441647336BDC}" type="slidenum">
              <a:rPr lang="en-US" smtClean="0"/>
              <a:pPr>
                <a:defRPr/>
              </a:pPr>
              <a:t>8</a:t>
            </a:fld>
            <a:endParaRPr lang="en-US"/>
          </a:p>
        </p:txBody>
      </p:sp>
      <p:sp>
        <p:nvSpPr>
          <p:cNvPr id="5" name="Date Placeholder 4"/>
          <p:cNvSpPr>
            <a:spLocks noGrp="1"/>
          </p:cNvSpPr>
          <p:nvPr>
            <p:ph type="dt" idx="11"/>
          </p:nvPr>
        </p:nvSpPr>
        <p:spPr/>
        <p:txBody>
          <a:bodyPr/>
          <a:lstStyle/>
          <a:p>
            <a:pPr>
              <a:defRPr/>
            </a:pPr>
            <a:r>
              <a:rPr lang="en-US"/>
              <a:t>3/9/2017</a:t>
            </a:r>
          </a:p>
        </p:txBody>
      </p:sp>
    </p:spTree>
    <p:extLst>
      <p:ext uri="{BB962C8B-B14F-4D97-AF65-F5344CB8AC3E}">
        <p14:creationId xmlns:p14="http://schemas.microsoft.com/office/powerpoint/2010/main" val="330277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effectLst/>
                <a:latin typeface="Century Gothic" panose="020B0502020202020204" pitchFamily="34" charset="0"/>
              </a:rPr>
              <a:t>In order to answer these questions, the research design used was a quasi-experimental, non-equivalent control group design in which participants in the treatment group received 16 NF sessions, with 4 assessment points whereas the WLC group only participated in the 4 assessment points</a:t>
            </a:r>
          </a:p>
          <a:p>
            <a:endParaRPr lang="en-US" sz="1200" b="1" dirty="0">
              <a:effectLst/>
              <a:latin typeface="Century Gothic" panose="020B0502020202020204" pitchFamily="34" charset="0"/>
            </a:endParaRPr>
          </a:p>
          <a:p>
            <a:endParaRPr lang="en-US" dirty="0"/>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9</a:t>
            </a:fld>
            <a:endParaRPr lang="en-US"/>
          </a:p>
        </p:txBody>
      </p:sp>
    </p:spTree>
    <p:extLst>
      <p:ext uri="{BB962C8B-B14F-4D97-AF65-F5344CB8AC3E}">
        <p14:creationId xmlns:p14="http://schemas.microsoft.com/office/powerpoint/2010/main" val="368326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b="1" dirty="0">
                <a:latin typeface="Century Gothic" panose="020B0502020202020204" pitchFamily="34" charset="0"/>
              </a:rPr>
              <a:t>SAMPLING</a:t>
            </a:r>
            <a:r>
              <a:rPr lang="en-US" sz="1200" dirty="0">
                <a:latin typeface="Century Gothic" panose="020B0502020202020204" pitchFamily="34" charset="0"/>
              </a:rPr>
              <a:t>: </a:t>
            </a:r>
          </a:p>
          <a:p>
            <a:pPr marL="171450" lvl="0" indent="-171450">
              <a:buFont typeface="Arial" panose="020B0604020202020204" pitchFamily="34" charset="0"/>
              <a:buChar char="•"/>
            </a:pPr>
            <a:r>
              <a:rPr lang="en-US" sz="1200" dirty="0">
                <a:latin typeface="Century Gothic" panose="020B0502020202020204" pitchFamily="34" charset="0"/>
              </a:rPr>
              <a:t>The sampling method was convenience sampling, with inclusionary criteria. </a:t>
            </a:r>
          </a:p>
          <a:p>
            <a:pPr marL="171450" lvl="0" indent="-171450">
              <a:buFont typeface="Arial" panose="020B0604020202020204" pitchFamily="34" charset="0"/>
              <a:buChar char="•"/>
            </a:pPr>
            <a:r>
              <a:rPr lang="en-US" sz="1200" dirty="0">
                <a:latin typeface="Century Gothic" panose="020B0502020202020204" pitchFamily="34" charset="0"/>
              </a:rPr>
              <a:t>There were 11 criteria:</a:t>
            </a:r>
          </a:p>
          <a:p>
            <a:pPr lvl="0"/>
            <a:r>
              <a:rPr lang="en-US" sz="1200" dirty="0">
                <a:latin typeface="Century Gothic" panose="020B0502020202020204" pitchFamily="34" charset="0"/>
              </a:rPr>
              <a:t>(a) 18 years of age or older; </a:t>
            </a:r>
          </a:p>
          <a:p>
            <a:pPr lvl="0"/>
            <a:r>
              <a:rPr lang="en-US" sz="1200" dirty="0">
                <a:latin typeface="Century Gothic" panose="020B0502020202020204" pitchFamily="34" charset="0"/>
              </a:rPr>
              <a:t>(b) must be enrolled part- or full-time in a university or college in the Central Florida area; </a:t>
            </a:r>
          </a:p>
          <a:p>
            <a:pPr lvl="0"/>
            <a:r>
              <a:rPr lang="en-US" sz="1200" dirty="0">
                <a:latin typeface="Century Gothic" panose="020B0502020202020204" pitchFamily="34" charset="0"/>
              </a:rPr>
              <a:t>(c) cannot be pregnant; </a:t>
            </a:r>
          </a:p>
          <a:p>
            <a:pPr lvl="0"/>
            <a:r>
              <a:rPr lang="en-US" sz="1200" dirty="0">
                <a:latin typeface="Century Gothic" panose="020B0502020202020204" pitchFamily="34" charset="0"/>
              </a:rPr>
              <a:t>(d) must be able to understand, read, and write in English; </a:t>
            </a:r>
          </a:p>
          <a:p>
            <a:pPr lvl="0"/>
            <a:r>
              <a:rPr lang="en-US" sz="1200" dirty="0">
                <a:latin typeface="Century Gothic" panose="020B0502020202020204" pitchFamily="34" charset="0"/>
              </a:rPr>
              <a:t>(e) no hearing impairment; </a:t>
            </a:r>
          </a:p>
          <a:p>
            <a:pPr lvl="0"/>
            <a:r>
              <a:rPr lang="en-US" sz="1200" dirty="0">
                <a:latin typeface="Century Gothic" panose="020B0502020202020204" pitchFamily="34" charset="0"/>
              </a:rPr>
              <a:t>(f) no active psychosis; </a:t>
            </a:r>
          </a:p>
          <a:p>
            <a:pPr lvl="0"/>
            <a:r>
              <a:rPr lang="en-US" sz="1200" dirty="0">
                <a:latin typeface="Century Gothic" panose="020B0502020202020204" pitchFamily="34" charset="0"/>
              </a:rPr>
              <a:t>(g) no severe skin allergies to cosmetics or lotions;</a:t>
            </a:r>
          </a:p>
          <a:p>
            <a:pPr lvl="0"/>
            <a:r>
              <a:rPr lang="en-US" sz="1200" dirty="0">
                <a:latin typeface="Century Gothic" panose="020B0502020202020204" pitchFamily="34" charset="0"/>
              </a:rPr>
              <a:t>(h) no hospitalization, within the last month, due to a mental health or emotional concern; </a:t>
            </a:r>
          </a:p>
          <a:p>
            <a:pPr lvl="0"/>
            <a:r>
              <a:rPr lang="en-US" sz="1200" dirty="0">
                <a:latin typeface="Century Gothic" panose="020B0502020202020204" pitchFamily="34" charset="0"/>
              </a:rPr>
              <a:t>(</a:t>
            </a:r>
            <a:r>
              <a:rPr lang="en-US" sz="1200" dirty="0" err="1">
                <a:latin typeface="Century Gothic" panose="020B0502020202020204" pitchFamily="34" charset="0"/>
              </a:rPr>
              <a:t>i</a:t>
            </a:r>
            <a:r>
              <a:rPr lang="en-US" sz="1200" dirty="0">
                <a:latin typeface="Century Gothic" panose="020B0502020202020204" pitchFamily="34" charset="0"/>
              </a:rPr>
              <a:t>) no current suicidal or homicidal ideation (SI/HI) with plan or intent; </a:t>
            </a:r>
          </a:p>
          <a:p>
            <a:pPr lvl="0"/>
            <a:r>
              <a:rPr lang="en-US" sz="1200" dirty="0">
                <a:latin typeface="Century Gothic" panose="020B0502020202020204" pitchFamily="34" charset="0"/>
              </a:rPr>
              <a:t>(j) no pacemaker or any other implanted electronic devices; and</a:t>
            </a:r>
          </a:p>
          <a:p>
            <a:pPr lvl="0"/>
            <a:r>
              <a:rPr lang="en-US" sz="1200" dirty="0">
                <a:latin typeface="Century Gothic" panose="020B0502020202020204" pitchFamily="34" charset="0"/>
              </a:rPr>
              <a:t>(k) </a:t>
            </a:r>
            <a:r>
              <a:rPr lang="en-US" sz="1200" b="1" i="1" dirty="0">
                <a:latin typeface="Century Gothic" panose="020B0502020202020204" pitchFamily="34" charset="0"/>
              </a:rPr>
              <a:t>self-report of currently experiencing anxiety, worry, stress, or nervousness.</a:t>
            </a:r>
          </a:p>
          <a:p>
            <a:pPr lvl="0"/>
            <a:endParaRPr lang="en-US" sz="1200" b="1" i="1" dirty="0">
              <a:latin typeface="Century Gothic" panose="020B0502020202020204" pitchFamily="34" charset="0"/>
            </a:endParaRPr>
          </a:p>
          <a:p>
            <a:pPr lvl="0"/>
            <a:r>
              <a:rPr lang="en-US" sz="1200" b="1" i="0" dirty="0">
                <a:latin typeface="Century Gothic" panose="020B0502020202020204" pitchFamily="34" charset="0"/>
              </a:rPr>
              <a:t>RECRUITMENT</a:t>
            </a:r>
            <a:r>
              <a:rPr lang="en-US" sz="1200" b="1" i="1" dirty="0">
                <a:latin typeface="Century Gothic" panose="020B0502020202020204" pitchFamily="34" charset="0"/>
              </a:rPr>
              <a:t>:</a:t>
            </a:r>
            <a:r>
              <a:rPr lang="en-US" sz="1200" b="0" i="0" dirty="0">
                <a:latin typeface="Century Gothic" panose="020B0502020202020204" pitchFamily="34" charset="0"/>
              </a:rPr>
              <a:t> majority of courses were undergraduate courses; did attend a couple graduate courses</a:t>
            </a:r>
            <a:endParaRPr lang="en-US" sz="1200" b="1" i="1" dirty="0">
              <a:latin typeface="Century Gothic" panose="020B0502020202020204" pitchFamily="34" charset="0"/>
            </a:endParaRPr>
          </a:p>
          <a:p>
            <a:pPr lvl="1"/>
            <a:endParaRPr lang="en-US" sz="2200" dirty="0">
              <a:latin typeface="Century Gothic" panose="020B0502020202020204" pitchFamily="34" charset="0"/>
            </a:endParaRPr>
          </a:p>
          <a:p>
            <a:endParaRPr lang="en-US" dirty="0"/>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10</a:t>
            </a:fld>
            <a:endParaRPr lang="en-US"/>
          </a:p>
        </p:txBody>
      </p:sp>
    </p:spTree>
    <p:extLst>
      <p:ext uri="{BB962C8B-B14F-4D97-AF65-F5344CB8AC3E}">
        <p14:creationId xmlns:p14="http://schemas.microsoft.com/office/powerpoint/2010/main" val="2022436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b="0" dirty="0">
                <a:effectLst/>
                <a:latin typeface="Century Gothic" panose="020B0502020202020204" pitchFamily="34" charset="0"/>
              </a:rPr>
              <a:t>Every other session was 33.5 long, as facilitated by the NF training system, which helps with consistency of delivery of intervention</a:t>
            </a:r>
          </a:p>
          <a:p>
            <a:pPr marL="171450" indent="-171450">
              <a:buFont typeface="Arial" panose="020B0604020202020204" pitchFamily="34" charset="0"/>
              <a:buChar char="•"/>
            </a:pPr>
            <a:r>
              <a:rPr lang="en-US" sz="1200" b="0" dirty="0">
                <a:effectLst/>
                <a:latin typeface="Century Gothic" panose="020B0502020202020204" pitchFamily="34" charset="0"/>
              </a:rPr>
              <a:t>For </a:t>
            </a:r>
            <a:r>
              <a:rPr lang="en-US" sz="1200" b="0" dirty="0" err="1">
                <a:effectLst/>
                <a:latin typeface="Century Gothic" panose="020B0502020202020204" pitchFamily="34" charset="0"/>
              </a:rPr>
              <a:t>Tx</a:t>
            </a:r>
            <a:r>
              <a:rPr lang="en-US" sz="1200" b="0" dirty="0">
                <a:effectLst/>
                <a:latin typeface="Century Gothic" panose="020B0502020202020204" pitchFamily="34" charset="0"/>
              </a:rPr>
              <a:t> Group: at </a:t>
            </a:r>
            <a:r>
              <a:rPr lang="en-US" sz="1200" b="0" dirty="0" err="1">
                <a:effectLst/>
                <a:latin typeface="Century Gothic" panose="020B0502020202020204" pitchFamily="34" charset="0"/>
              </a:rPr>
              <a:t>midtest</a:t>
            </a:r>
            <a:r>
              <a:rPr lang="en-US" sz="1200" b="0" dirty="0">
                <a:effectLst/>
                <a:latin typeface="Century Gothic" panose="020B0502020202020204" pitchFamily="34" charset="0"/>
              </a:rPr>
              <a:t>, received assessments at 8</a:t>
            </a:r>
            <a:r>
              <a:rPr lang="en-US" sz="1200" b="0" baseline="30000" dirty="0">
                <a:effectLst/>
                <a:latin typeface="Century Gothic" panose="020B0502020202020204" pitchFamily="34" charset="0"/>
              </a:rPr>
              <a:t>th</a:t>
            </a:r>
            <a:r>
              <a:rPr lang="en-US" sz="1200" b="0" dirty="0">
                <a:effectLst/>
                <a:latin typeface="Century Gothic" panose="020B0502020202020204" pitchFamily="34" charset="0"/>
              </a:rPr>
              <a:t> session; however, to mitigate effects of NF training on responses as NF training can produce calming feelings, assessments were completed after receiving 7 total sessions</a:t>
            </a:r>
          </a:p>
          <a:p>
            <a:pPr marL="171450" indent="-171450">
              <a:buFont typeface="Arial" panose="020B0604020202020204" pitchFamily="34" charset="0"/>
              <a:buChar char="•"/>
            </a:pPr>
            <a:r>
              <a:rPr lang="en-US" sz="1200" b="0" dirty="0">
                <a:effectLst/>
                <a:latin typeface="Century Gothic" panose="020B0502020202020204" pitchFamily="34" charset="0"/>
              </a:rPr>
              <a:t>Same for Final test (at 16</a:t>
            </a:r>
            <a:r>
              <a:rPr lang="en-US" sz="1200" b="0" baseline="30000" dirty="0">
                <a:effectLst/>
                <a:latin typeface="Century Gothic" panose="020B0502020202020204" pitchFamily="34" charset="0"/>
              </a:rPr>
              <a:t>th</a:t>
            </a:r>
            <a:r>
              <a:rPr lang="en-US" sz="1200" b="0" dirty="0">
                <a:effectLst/>
                <a:latin typeface="Century Gothic" panose="020B0502020202020204" pitchFamily="34" charset="0"/>
              </a:rPr>
              <a:t>, after having received 15 total sessions)</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11</a:t>
            </a:fld>
            <a:endParaRPr lang="en-US"/>
          </a:p>
        </p:txBody>
      </p:sp>
    </p:spTree>
    <p:extLst>
      <p:ext uri="{BB962C8B-B14F-4D97-AF65-F5344CB8AC3E}">
        <p14:creationId xmlns:p14="http://schemas.microsoft.com/office/powerpoint/2010/main" val="1927512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gen_weblike_COV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6C8750DC-2645-49BC-85E5-0575D2AAF24E}" type="datetime1">
              <a:rPr lang="en-US"/>
              <a:pPr>
                <a:defRPr/>
              </a:pPr>
              <a:t>8/12/24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4AA0F5-E8B8-449F-86DC-699CB9D6F18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CBED2F-F645-4805-A81A-4E09AA21EA07}" type="datetime1">
              <a:rPr lang="en-US"/>
              <a:pPr>
                <a:defRPr/>
              </a:pPr>
              <a:t>8/12/24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FEC5F2-8F52-4EF5-BF0C-0E028ACC6B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F60FA92F-D2DB-46B3-8F24-C5969F33FAD4}" type="datetime1">
              <a:rPr lang="en-US"/>
              <a:pPr>
                <a:defRPr/>
              </a:pPr>
              <a:t>8/12/24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D3CF3D-87A3-447D-9106-5974DF0AD0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895385D-5256-464B-8313-D9E211350D35}" type="datetime1">
              <a:rPr lang="en-US"/>
              <a:pPr>
                <a:defRPr/>
              </a:pPr>
              <a:t>8/12/24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55E93A-5005-47AD-90C1-893DAEAC89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6AD0805-B803-405A-B232-8F0EB81CA981}" type="datetime1">
              <a:rPr lang="en-US"/>
              <a:pPr>
                <a:defRPr/>
              </a:pPr>
              <a:t>8/12/24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331EE5-1920-474C-B841-41E681626C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1E10A64-F2DA-44BA-B692-8D4191AF1A83}" type="datetime1">
              <a:rPr lang="en-US"/>
              <a:pPr>
                <a:defRPr/>
              </a:pPr>
              <a:t>8/12/24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99DADA-CD8F-43FB-81FE-A97595D96A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FF099A-56BD-4204-8513-20A50A78285B}" type="datetime1">
              <a:rPr lang="en-US"/>
              <a:pPr>
                <a:defRPr/>
              </a:pPr>
              <a:t>8/12/24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DFA196-05D5-408D-95D5-64E05AFF42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39F0F761-C740-4514-83EB-498DD7EA4260}" type="datetime1">
              <a:rPr lang="en-US"/>
              <a:pPr>
                <a:defRPr/>
              </a:pPr>
              <a:t>8/12/24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14E466-1D2F-41AC-8634-B52CCCECD9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51288B-61D0-4420-9230-35D245CFD099}" type="datetime1">
              <a:rPr lang="en-US"/>
              <a:pPr>
                <a:defRPr/>
              </a:pPr>
              <a:t>8/12/24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D4D4FE-9766-4FC4-AA15-65F4F28497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4F6AA1-7D0F-4ED0-BDD6-BDEEEF22FDB5}" type="datetime1">
              <a:rPr lang="en-US"/>
              <a:pPr>
                <a:defRPr/>
              </a:pPr>
              <a:t>8/12/24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02812E-B802-4BD7-9107-CA46A32F32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8199"/>
            <a:ext cx="5486400" cy="3889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18E7FC8-E6CE-4416-83DE-DC0EA8950EFE}" type="datetime1">
              <a:rPr lang="en-US"/>
              <a:pPr>
                <a:defRPr/>
              </a:pPr>
              <a:t>8/12/24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857472-1CBB-4893-BEAE-5D6D3EA2EDB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51F0F480-9A87-4798-8736-CA2C6ECAF565}" type="datetime1">
              <a:rPr lang="en-US"/>
              <a:pPr>
                <a:defRPr/>
              </a:pPr>
              <a:t>8/12/24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D541C98B-9EB9-444E-92D3-A3E761878C20}" type="slidenum">
              <a:rPr lang="en-US"/>
              <a:pPr>
                <a:defRPr/>
              </a:pPr>
              <a:t>‹#›</a:t>
            </a:fld>
            <a:endParaRPr lang="en-US"/>
          </a:p>
        </p:txBody>
      </p:sp>
      <p:pic>
        <p:nvPicPr>
          <p:cNvPr id="1031" name="Picture 8" descr="gen_weblike_INT01.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35"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 y="838200"/>
            <a:ext cx="8915400" cy="2971800"/>
          </a:xfrm>
        </p:spPr>
        <p:txBody>
          <a:bodyPr/>
          <a:lstStyle/>
          <a:p>
            <a:pPr eaLnBrk="1" hangingPunct="1"/>
            <a:r>
              <a:rPr lang="en-US" sz="4000" b="1" dirty="0">
                <a:solidFill>
                  <a:schemeClr val="bg1"/>
                </a:solidFill>
                <a:latin typeface="Century Gothic" panose="020B0502020202020204" pitchFamily="34" charset="0"/>
                <a:ea typeface="ＭＳ Ｐゴシック" pitchFamily="34" charset="-128"/>
                <a:cs typeface="Times New Roman" charset="0"/>
              </a:rPr>
              <a:t>University of Central Florida  research studies:</a:t>
            </a:r>
            <a:br>
              <a:rPr lang="en-US" sz="4000" b="1" dirty="0">
                <a:solidFill>
                  <a:schemeClr val="bg1"/>
                </a:solidFill>
                <a:latin typeface="Century Gothic" panose="020B0502020202020204" pitchFamily="34" charset="0"/>
                <a:ea typeface="ＭＳ Ｐゴシック" pitchFamily="34" charset="-128"/>
                <a:cs typeface="Times New Roman" charset="0"/>
              </a:rPr>
            </a:br>
            <a:r>
              <a:rPr lang="en-US" sz="4000" b="1" dirty="0">
                <a:solidFill>
                  <a:schemeClr val="bg1"/>
                </a:solidFill>
                <a:latin typeface="Century Gothic" panose="020B0502020202020204" pitchFamily="34" charset="0"/>
                <a:ea typeface="ＭＳ Ｐゴシック" pitchFamily="34" charset="-128"/>
                <a:cs typeface="Times New Roman" charset="0"/>
              </a:rPr>
              <a:t>NO and ADHD in college students</a:t>
            </a:r>
            <a:br>
              <a:rPr lang="en-US" sz="4000" b="1" dirty="0">
                <a:solidFill>
                  <a:schemeClr val="bg1"/>
                </a:solidFill>
                <a:latin typeface="Century Gothic" panose="020B0502020202020204" pitchFamily="34" charset="0"/>
                <a:ea typeface="ＭＳ Ｐゴシック" pitchFamily="34" charset="-128"/>
                <a:cs typeface="Times New Roman" charset="0"/>
              </a:rPr>
            </a:br>
            <a:r>
              <a:rPr lang="en-US" sz="4000" b="1" dirty="0">
                <a:solidFill>
                  <a:schemeClr val="bg1"/>
                </a:solidFill>
                <a:latin typeface="Century Gothic" panose="020B0502020202020204" pitchFamily="34" charset="0"/>
                <a:ea typeface="ＭＳ Ｐゴシック" pitchFamily="34" charset="-128"/>
                <a:cs typeface="Times New Roman" charset="0"/>
              </a:rPr>
              <a:t>NO and Anxiety in college students</a:t>
            </a:r>
            <a:br>
              <a:rPr lang="en-US" sz="4000" b="1" dirty="0">
                <a:solidFill>
                  <a:schemeClr val="bg1"/>
                </a:solidFill>
                <a:latin typeface="Century Gothic" panose="020B0502020202020204" pitchFamily="34" charset="0"/>
                <a:ea typeface="ＭＳ Ｐゴシック" pitchFamily="34" charset="-128"/>
                <a:cs typeface="Times New Roman" charset="0"/>
              </a:rPr>
            </a:br>
            <a:endParaRPr lang="en-US" sz="4000" b="1" dirty="0">
              <a:solidFill>
                <a:schemeClr val="bg1"/>
              </a:solidFill>
              <a:latin typeface="Century Gothic" panose="020B0502020202020204" pitchFamily="34" charset="0"/>
              <a:ea typeface="ＭＳ Ｐゴシック" pitchFamily="34" charset="-128"/>
              <a:cs typeface="Times New Roman" charset="0"/>
            </a:endParaRPr>
          </a:p>
        </p:txBody>
      </p:sp>
      <p:sp>
        <p:nvSpPr>
          <p:cNvPr id="3075" name="Subtitle 2"/>
          <p:cNvSpPr>
            <a:spLocks noGrp="1"/>
          </p:cNvSpPr>
          <p:nvPr>
            <p:ph type="subTitle" idx="1"/>
          </p:nvPr>
        </p:nvSpPr>
        <p:spPr>
          <a:xfrm>
            <a:off x="76200" y="4572000"/>
            <a:ext cx="8915400" cy="1524000"/>
          </a:xfrm>
        </p:spPr>
        <p:txBody>
          <a:bodyPr/>
          <a:lstStyle/>
          <a:p>
            <a:pPr eaLnBrk="1" hangingPunct="1"/>
            <a:r>
              <a:rPr lang="en-US" sz="2800" b="1" dirty="0">
                <a:solidFill>
                  <a:schemeClr val="tx1"/>
                </a:solidFill>
                <a:latin typeface="Century Gothic" panose="020B0502020202020204" pitchFamily="34" charset="0"/>
                <a:ea typeface="ＭＳ Ｐゴシック" pitchFamily="34" charset="-128"/>
                <a:cs typeface="Times New Roman" charset="0"/>
              </a:rPr>
              <a:t>Gulnora Hundley, PhD, LMHC, LMFT</a:t>
            </a:r>
          </a:p>
          <a:p>
            <a:pPr eaLnBrk="1" hangingPunct="1"/>
            <a:r>
              <a:rPr lang="en-US" sz="2800" b="1" dirty="0">
                <a:solidFill>
                  <a:schemeClr val="tx1"/>
                </a:solidFill>
                <a:latin typeface="Century Gothic" panose="020B0502020202020204" pitchFamily="34" charset="0"/>
                <a:ea typeface="ＭＳ Ｐゴシック" pitchFamily="34" charset="-128"/>
                <a:cs typeface="Times New Roman" charset="0"/>
              </a:rPr>
              <a:t>Caitlyn Bennett, PhD, LMHC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893B-6987-E741-8172-329019935BA3}"/>
              </a:ext>
            </a:extLst>
          </p:cNvPr>
          <p:cNvSpPr>
            <a:spLocks noGrp="1"/>
          </p:cNvSpPr>
          <p:nvPr>
            <p:ph type="title"/>
          </p:nvPr>
        </p:nvSpPr>
        <p:spPr>
          <a:xfrm>
            <a:off x="457200" y="533400"/>
            <a:ext cx="8229600" cy="609600"/>
          </a:xfrm>
        </p:spPr>
        <p:txBody>
          <a:bodyPr/>
          <a:lstStyle/>
          <a:p>
            <a:r>
              <a:rPr lang="en-US" sz="3500" b="1" dirty="0">
                <a:latin typeface="Century Gothic" panose="020B0502020202020204" pitchFamily="34" charset="0"/>
              </a:rPr>
              <a:t>Sampling &amp; Recruitment</a:t>
            </a:r>
          </a:p>
        </p:txBody>
      </p:sp>
      <p:sp>
        <p:nvSpPr>
          <p:cNvPr id="3" name="Content Placeholder 2">
            <a:extLst>
              <a:ext uri="{FF2B5EF4-FFF2-40B4-BE49-F238E27FC236}">
                <a16:creationId xmlns:a16="http://schemas.microsoft.com/office/drawing/2014/main" id="{222C606D-B1D7-D24C-BC42-C48FB15CD6E0}"/>
              </a:ext>
            </a:extLst>
          </p:cNvPr>
          <p:cNvSpPr>
            <a:spLocks noGrp="1"/>
          </p:cNvSpPr>
          <p:nvPr>
            <p:ph idx="1"/>
          </p:nvPr>
        </p:nvSpPr>
        <p:spPr>
          <a:xfrm>
            <a:off x="0" y="1371600"/>
            <a:ext cx="9144000" cy="5486400"/>
          </a:xfrm>
        </p:spPr>
        <p:txBody>
          <a:bodyPr/>
          <a:lstStyle/>
          <a:p>
            <a:r>
              <a:rPr lang="en-US" sz="2400" b="1" i="1" dirty="0">
                <a:latin typeface="Century Gothic" panose="020B0502020202020204" pitchFamily="34" charset="0"/>
              </a:rPr>
              <a:t>Convenience sampling</a:t>
            </a:r>
            <a:r>
              <a:rPr lang="en-US" sz="2400" dirty="0">
                <a:latin typeface="Century Gothic" panose="020B0502020202020204" pitchFamily="34" charset="0"/>
              </a:rPr>
              <a:t>, with inclusionary criteria</a:t>
            </a:r>
          </a:p>
          <a:p>
            <a:pPr lvl="1"/>
            <a:r>
              <a:rPr lang="en-US" sz="2400" i="1" dirty="0">
                <a:latin typeface="Century Gothic" panose="020B0502020202020204" pitchFamily="34" charset="0"/>
              </a:rPr>
              <a:t>For example</a:t>
            </a:r>
            <a:r>
              <a:rPr lang="en-US" sz="2400" dirty="0">
                <a:latin typeface="Century Gothic" panose="020B0502020202020204" pitchFamily="34" charset="0"/>
              </a:rPr>
              <a:t>: no hearing impairment; at least part-time; self-report of anxiety/worry/nervousness/stress</a:t>
            </a:r>
          </a:p>
          <a:p>
            <a:pPr lvl="1"/>
            <a:endParaRPr lang="en-US" sz="2400" b="1" dirty="0">
              <a:latin typeface="Century Gothic" panose="020B0502020202020204" pitchFamily="34" charset="0"/>
            </a:endParaRPr>
          </a:p>
          <a:p>
            <a:pPr marL="0" indent="0">
              <a:buNone/>
            </a:pPr>
            <a:r>
              <a:rPr lang="en-US" sz="2400" b="1" dirty="0">
                <a:latin typeface="Century Gothic" panose="020B0502020202020204" pitchFamily="34" charset="0"/>
              </a:rPr>
              <a:t>Recruitment</a:t>
            </a:r>
          </a:p>
          <a:p>
            <a:r>
              <a:rPr lang="en-US" sz="2400" b="1" i="1" dirty="0">
                <a:latin typeface="Century Gothic" panose="020B0502020202020204" pitchFamily="34" charset="0"/>
              </a:rPr>
              <a:t>Classrooms</a:t>
            </a:r>
          </a:p>
          <a:p>
            <a:pPr lvl="1"/>
            <a:r>
              <a:rPr lang="en-US" sz="2400" dirty="0">
                <a:latin typeface="Century Gothic" panose="020B0502020202020204" pitchFamily="34" charset="0"/>
              </a:rPr>
              <a:t>Psychology courses; Engineering &amp; Computer Science; Health Sciences; Career</a:t>
            </a:r>
          </a:p>
          <a:p>
            <a:r>
              <a:rPr lang="en-US" sz="2400" b="1" i="1" dirty="0">
                <a:latin typeface="Century Gothic" panose="020B0502020202020204" pitchFamily="34" charset="0"/>
              </a:rPr>
              <a:t>Flyer was created for advertising </a:t>
            </a:r>
          </a:p>
          <a:p>
            <a:pPr lvl="1"/>
            <a:r>
              <a:rPr lang="en-US" sz="2400" dirty="0">
                <a:latin typeface="Century Gothic" panose="020B0502020202020204" pitchFamily="34" charset="0"/>
              </a:rPr>
              <a:t>SARC, FYAE, Graduate Studies, &amp; bulletin boards </a:t>
            </a:r>
          </a:p>
          <a:p>
            <a:pPr lvl="1"/>
            <a:r>
              <a:rPr lang="en-US" sz="2400" dirty="0">
                <a:latin typeface="Century Gothic" panose="020B0502020202020204" pitchFamily="34" charset="0"/>
              </a:rPr>
              <a:t>Email to faculty and staff members</a:t>
            </a:r>
          </a:p>
          <a:p>
            <a:pPr lvl="1"/>
            <a:r>
              <a:rPr lang="en-US" sz="2400" dirty="0">
                <a:latin typeface="Century Gothic" panose="020B0502020202020204" pitchFamily="34" charset="0"/>
              </a:rPr>
              <a:t>Social media pages for Counselors</a:t>
            </a:r>
          </a:p>
          <a:p>
            <a:endParaRPr lang="en-US" sz="2800" dirty="0">
              <a:latin typeface="Century Gothic" panose="020B0502020202020204" pitchFamily="34" charset="0"/>
            </a:endParaRPr>
          </a:p>
        </p:txBody>
      </p:sp>
    </p:spTree>
    <p:extLst>
      <p:ext uri="{BB962C8B-B14F-4D97-AF65-F5344CB8AC3E}">
        <p14:creationId xmlns:p14="http://schemas.microsoft.com/office/powerpoint/2010/main" val="316834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6" dur="500"/>
                                        <p:tgtEl>
                                          <p:spTgt spid="3">
                                            <p:txEl>
                                              <p:pRg st="6" end="6"/>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checkerboard(across)">
                                      <p:cBhvr>
                                        <p:cTn id="19" dur="500"/>
                                        <p:tgtEl>
                                          <p:spTgt spid="3">
                                            <p:txEl>
                                              <p:pRg st="7" end="7"/>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heckerboard(across)">
                                      <p:cBhvr>
                                        <p:cTn id="22" dur="500"/>
                                        <p:tgtEl>
                                          <p:spTgt spid="3">
                                            <p:txEl>
                                              <p:pRg st="8" end="8"/>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checkerboard(across)">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893B-6987-E741-8172-329019935BA3}"/>
              </a:ext>
            </a:extLst>
          </p:cNvPr>
          <p:cNvSpPr>
            <a:spLocks noGrp="1"/>
          </p:cNvSpPr>
          <p:nvPr>
            <p:ph type="title"/>
          </p:nvPr>
        </p:nvSpPr>
        <p:spPr>
          <a:xfrm>
            <a:off x="457200" y="457200"/>
            <a:ext cx="8229600" cy="609600"/>
          </a:xfrm>
        </p:spPr>
        <p:txBody>
          <a:bodyPr/>
          <a:lstStyle/>
          <a:p>
            <a:r>
              <a:rPr lang="en-US" sz="3500" b="1" dirty="0">
                <a:latin typeface="Century Gothic" panose="020B0502020202020204" pitchFamily="34" charset="0"/>
              </a:rPr>
              <a:t>Procedures</a:t>
            </a:r>
          </a:p>
        </p:txBody>
      </p:sp>
      <p:sp>
        <p:nvSpPr>
          <p:cNvPr id="3" name="Content Placeholder 2">
            <a:extLst>
              <a:ext uri="{FF2B5EF4-FFF2-40B4-BE49-F238E27FC236}">
                <a16:creationId xmlns:a16="http://schemas.microsoft.com/office/drawing/2014/main" id="{222C606D-B1D7-D24C-BC42-C48FB15CD6E0}"/>
              </a:ext>
            </a:extLst>
          </p:cNvPr>
          <p:cNvSpPr>
            <a:spLocks noGrp="1"/>
          </p:cNvSpPr>
          <p:nvPr>
            <p:ph idx="1"/>
          </p:nvPr>
        </p:nvSpPr>
        <p:spPr>
          <a:xfrm>
            <a:off x="90487" y="1143000"/>
            <a:ext cx="9144000" cy="990600"/>
          </a:xfrm>
        </p:spPr>
        <p:txBody>
          <a:bodyPr/>
          <a:lstStyle/>
          <a:p>
            <a:pPr marL="0" indent="0">
              <a:buNone/>
            </a:pPr>
            <a:endParaRPr lang="en-US" sz="2600" b="1" i="1" dirty="0">
              <a:latin typeface="Century Gothic" panose="020B0502020202020204" pitchFamily="34" charset="0"/>
            </a:endParaRPr>
          </a:p>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600" dirty="0">
              <a:latin typeface="Century Gothic" panose="020B0502020202020204" pitchFamily="34" charset="0"/>
            </a:endParaRPr>
          </a:p>
          <a:p>
            <a:endParaRPr lang="en-US" sz="2600" dirty="0">
              <a:latin typeface="Century Gothic" panose="020B0502020202020204" pitchFamily="34" charset="0"/>
            </a:endParaRPr>
          </a:p>
        </p:txBody>
      </p:sp>
      <p:graphicFrame>
        <p:nvGraphicFramePr>
          <p:cNvPr id="7" name="Diagram 6">
            <a:extLst>
              <a:ext uri="{FF2B5EF4-FFF2-40B4-BE49-F238E27FC236}">
                <a16:creationId xmlns:a16="http://schemas.microsoft.com/office/drawing/2014/main" id="{B0A164A2-4062-C943-A317-1C12A7B20CF5}"/>
              </a:ext>
            </a:extLst>
          </p:cNvPr>
          <p:cNvGraphicFramePr/>
          <p:nvPr>
            <p:extLst>
              <p:ext uri="{D42A27DB-BD31-4B8C-83A1-F6EECF244321}">
                <p14:modId xmlns:p14="http://schemas.microsoft.com/office/powerpoint/2010/main" val="392924156"/>
              </p:ext>
            </p:extLst>
          </p:nvPr>
        </p:nvGraphicFramePr>
        <p:xfrm>
          <a:off x="76200" y="1740693"/>
          <a:ext cx="8991600" cy="2526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E2FC6BB3-FCD8-1243-AC33-E2FFF4B5E0A7}"/>
              </a:ext>
            </a:extLst>
          </p:cNvPr>
          <p:cNvGraphicFramePr/>
          <p:nvPr>
            <p:extLst>
              <p:ext uri="{D42A27DB-BD31-4B8C-83A1-F6EECF244321}">
                <p14:modId xmlns:p14="http://schemas.microsoft.com/office/powerpoint/2010/main" val="1246939936"/>
              </p:ext>
            </p:extLst>
          </p:nvPr>
        </p:nvGraphicFramePr>
        <p:xfrm>
          <a:off x="31376" y="4648199"/>
          <a:ext cx="8991600" cy="22098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3B4E022D-23D0-4741-8B61-227B1F8277B6}"/>
              </a:ext>
            </a:extLst>
          </p:cNvPr>
          <p:cNvSpPr txBox="1"/>
          <p:nvPr/>
        </p:nvSpPr>
        <p:spPr>
          <a:xfrm>
            <a:off x="0" y="1371600"/>
            <a:ext cx="2788024" cy="430887"/>
          </a:xfrm>
          <a:prstGeom prst="rect">
            <a:avLst/>
          </a:prstGeom>
          <a:noFill/>
        </p:spPr>
        <p:txBody>
          <a:bodyPr wrap="square" rtlCol="0">
            <a:spAutoFit/>
          </a:bodyPr>
          <a:lstStyle/>
          <a:p>
            <a:r>
              <a:rPr lang="en-US" sz="2200" b="1" dirty="0">
                <a:latin typeface="Century Gothic" panose="020B0502020202020204" pitchFamily="34" charset="0"/>
              </a:rPr>
              <a:t>Treatment Group</a:t>
            </a:r>
          </a:p>
        </p:txBody>
      </p:sp>
      <p:sp>
        <p:nvSpPr>
          <p:cNvPr id="10" name="TextBox 9">
            <a:extLst>
              <a:ext uri="{FF2B5EF4-FFF2-40B4-BE49-F238E27FC236}">
                <a16:creationId xmlns:a16="http://schemas.microsoft.com/office/drawing/2014/main" id="{37BB4CFB-6013-9742-96D1-5A7440CB22F0}"/>
              </a:ext>
            </a:extLst>
          </p:cNvPr>
          <p:cNvSpPr txBox="1"/>
          <p:nvPr/>
        </p:nvSpPr>
        <p:spPr>
          <a:xfrm>
            <a:off x="0" y="4217313"/>
            <a:ext cx="3200400" cy="430887"/>
          </a:xfrm>
          <a:prstGeom prst="rect">
            <a:avLst/>
          </a:prstGeom>
          <a:noFill/>
        </p:spPr>
        <p:txBody>
          <a:bodyPr wrap="square" rtlCol="0">
            <a:spAutoFit/>
          </a:bodyPr>
          <a:lstStyle/>
          <a:p>
            <a:r>
              <a:rPr lang="en-US" sz="2200" b="1" dirty="0">
                <a:latin typeface="Century Gothic" panose="020B0502020202020204" pitchFamily="34" charset="0"/>
              </a:rPr>
              <a:t>Waitlist Control Group</a:t>
            </a:r>
          </a:p>
        </p:txBody>
      </p:sp>
      <p:sp>
        <p:nvSpPr>
          <p:cNvPr id="4" name="TextBox 3">
            <a:extLst>
              <a:ext uri="{FF2B5EF4-FFF2-40B4-BE49-F238E27FC236}">
                <a16:creationId xmlns:a16="http://schemas.microsoft.com/office/drawing/2014/main" id="{98A0FCE0-11BE-704D-A5C4-17E08EC2AABF}"/>
              </a:ext>
            </a:extLst>
          </p:cNvPr>
          <p:cNvSpPr txBox="1"/>
          <p:nvPr/>
        </p:nvSpPr>
        <p:spPr>
          <a:xfrm>
            <a:off x="90487" y="914400"/>
            <a:ext cx="8596313" cy="830997"/>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Century Gothic" panose="020B0502020202020204" pitchFamily="34" charset="0"/>
              </a:rPr>
              <a:t>IRB approval </a:t>
            </a:r>
            <a:r>
              <a:rPr lang="en-US" dirty="0">
                <a:latin typeface="Century Gothic" panose="020B0502020202020204" pitchFamily="34" charset="0"/>
                <a:sym typeface="Wingdings" pitchFamily="2" charset="2"/>
              </a:rPr>
              <a:t> </a:t>
            </a:r>
            <a:r>
              <a:rPr lang="en-US" dirty="0">
                <a:latin typeface="Century Gothic" panose="020B0502020202020204" pitchFamily="34" charset="0"/>
              </a:rPr>
              <a:t>Recruitment </a:t>
            </a:r>
            <a:r>
              <a:rPr lang="en-US" dirty="0">
                <a:latin typeface="Century Gothic" panose="020B0502020202020204" pitchFamily="34" charset="0"/>
                <a:sym typeface="Wingdings" pitchFamily="2" charset="2"/>
              </a:rPr>
              <a:t> </a:t>
            </a:r>
            <a:r>
              <a:rPr lang="en-US" dirty="0">
                <a:latin typeface="Century Gothic" panose="020B0502020202020204" pitchFamily="34" charset="0"/>
              </a:rPr>
              <a:t>Screening phone call</a:t>
            </a:r>
          </a:p>
          <a:p>
            <a:endParaRPr lang="en-US" dirty="0"/>
          </a:p>
        </p:txBody>
      </p:sp>
      <p:sp>
        <p:nvSpPr>
          <p:cNvPr id="5" name="TextBox 4">
            <a:extLst>
              <a:ext uri="{FF2B5EF4-FFF2-40B4-BE49-F238E27FC236}">
                <a16:creationId xmlns:a16="http://schemas.microsoft.com/office/drawing/2014/main" id="{B1C7E684-A2C4-EE4E-A281-643E3727288A}"/>
              </a:ext>
            </a:extLst>
          </p:cNvPr>
          <p:cNvSpPr txBox="1"/>
          <p:nvPr/>
        </p:nvSpPr>
        <p:spPr>
          <a:xfrm rot="19529269">
            <a:off x="1566148" y="1930167"/>
            <a:ext cx="1142999" cy="369332"/>
          </a:xfrm>
          <a:prstGeom prst="rect">
            <a:avLst/>
          </a:prstGeom>
          <a:noFill/>
          <a:ln>
            <a:solidFill>
              <a:srgbClr val="0070C0"/>
            </a:solidFill>
          </a:ln>
        </p:spPr>
        <p:txBody>
          <a:bodyPr wrap="square" rtlCol="0">
            <a:spAutoFit/>
          </a:bodyPr>
          <a:lstStyle/>
          <a:p>
            <a:pPr algn="ctr"/>
            <a:r>
              <a:rPr lang="en-US" sz="1800" b="1" i="1" dirty="0"/>
              <a:t>33.5 min</a:t>
            </a:r>
          </a:p>
        </p:txBody>
      </p:sp>
      <p:sp>
        <p:nvSpPr>
          <p:cNvPr id="11" name="TextBox 10">
            <a:extLst>
              <a:ext uri="{FF2B5EF4-FFF2-40B4-BE49-F238E27FC236}">
                <a16:creationId xmlns:a16="http://schemas.microsoft.com/office/drawing/2014/main" id="{FF0301A9-650B-1447-B9DD-1D876DC7106F}"/>
              </a:ext>
            </a:extLst>
          </p:cNvPr>
          <p:cNvSpPr txBox="1"/>
          <p:nvPr/>
        </p:nvSpPr>
        <p:spPr>
          <a:xfrm rot="19529269">
            <a:off x="4090988" y="1930167"/>
            <a:ext cx="1142999" cy="369332"/>
          </a:xfrm>
          <a:prstGeom prst="rect">
            <a:avLst/>
          </a:prstGeom>
          <a:noFill/>
          <a:ln>
            <a:solidFill>
              <a:srgbClr val="0070C0"/>
            </a:solidFill>
          </a:ln>
        </p:spPr>
        <p:txBody>
          <a:bodyPr wrap="square" rtlCol="0">
            <a:spAutoFit/>
          </a:bodyPr>
          <a:lstStyle/>
          <a:p>
            <a:pPr algn="ctr"/>
            <a:r>
              <a:rPr lang="en-US" sz="1800" b="1" i="1" dirty="0"/>
              <a:t>33.5 min</a:t>
            </a:r>
          </a:p>
        </p:txBody>
      </p:sp>
    </p:spTree>
    <p:extLst>
      <p:ext uri="{BB962C8B-B14F-4D97-AF65-F5344CB8AC3E}">
        <p14:creationId xmlns:p14="http://schemas.microsoft.com/office/powerpoint/2010/main" val="25492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9" grpId="0"/>
      <p:bldP spid="10" grpId="0"/>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B347-276B-E544-9BA4-64125714F596}"/>
              </a:ext>
            </a:extLst>
          </p:cNvPr>
          <p:cNvSpPr>
            <a:spLocks noGrp="1"/>
          </p:cNvSpPr>
          <p:nvPr>
            <p:ph type="title"/>
          </p:nvPr>
        </p:nvSpPr>
        <p:spPr>
          <a:xfrm>
            <a:off x="457200" y="533400"/>
            <a:ext cx="8229600" cy="685800"/>
          </a:xfrm>
        </p:spPr>
        <p:txBody>
          <a:bodyPr/>
          <a:lstStyle/>
          <a:p>
            <a:r>
              <a:rPr lang="en-US" b="1" dirty="0">
                <a:latin typeface="Century Gothic" panose="020B0502020202020204" pitchFamily="34" charset="0"/>
              </a:rPr>
              <a:t>Results</a:t>
            </a:r>
          </a:p>
        </p:txBody>
      </p:sp>
      <p:sp>
        <p:nvSpPr>
          <p:cNvPr id="3" name="Content Placeholder 2">
            <a:extLst>
              <a:ext uri="{FF2B5EF4-FFF2-40B4-BE49-F238E27FC236}">
                <a16:creationId xmlns:a16="http://schemas.microsoft.com/office/drawing/2014/main" id="{96594E74-4044-4947-A299-1FA7B9714B79}"/>
              </a:ext>
            </a:extLst>
          </p:cNvPr>
          <p:cNvSpPr>
            <a:spLocks noGrp="1"/>
          </p:cNvSpPr>
          <p:nvPr>
            <p:ph idx="1"/>
          </p:nvPr>
        </p:nvSpPr>
        <p:spPr>
          <a:xfrm>
            <a:off x="57596" y="1470184"/>
            <a:ext cx="7186246" cy="533400"/>
          </a:xfrm>
          <a:noFill/>
          <a:ln w="12700">
            <a:solidFill>
              <a:srgbClr val="FFC000"/>
            </a:solidFill>
          </a:ln>
        </p:spPr>
        <p:txBody>
          <a:bodyPr anchor="ctr"/>
          <a:lstStyle/>
          <a:p>
            <a:pPr marL="0" indent="0" algn="ctr">
              <a:buNone/>
            </a:pPr>
            <a:r>
              <a:rPr lang="en-US" sz="2200" b="1" i="1" dirty="0">
                <a:latin typeface="Century Gothic" panose="020B0502020202020204" pitchFamily="34" charset="0"/>
              </a:rPr>
              <a:t>Exploratory RQ1: </a:t>
            </a:r>
            <a:r>
              <a:rPr lang="en-US" sz="2200" b="1" dirty="0">
                <a:latin typeface="Century Gothic" panose="020B0502020202020204" pitchFamily="34" charset="0"/>
              </a:rPr>
              <a:t>Treatment Group</a:t>
            </a:r>
            <a:r>
              <a:rPr lang="en-US" sz="2200" dirty="0">
                <a:latin typeface="Century Gothic" panose="020B0502020202020204" pitchFamily="34" charset="0"/>
              </a:rPr>
              <a:t> </a:t>
            </a:r>
            <a:r>
              <a:rPr lang="en-US" sz="2200" i="1" dirty="0">
                <a:latin typeface="Century Gothic" panose="020B0502020202020204" pitchFamily="34" charset="0"/>
              </a:rPr>
              <a:t>(RM-MANOVA)</a:t>
            </a:r>
          </a:p>
        </p:txBody>
      </p:sp>
      <p:graphicFrame>
        <p:nvGraphicFramePr>
          <p:cNvPr id="5" name="Table 4">
            <a:extLst>
              <a:ext uri="{FF2B5EF4-FFF2-40B4-BE49-F238E27FC236}">
                <a16:creationId xmlns:a16="http://schemas.microsoft.com/office/drawing/2014/main" id="{5070EEE6-CDFF-2E4E-81EA-DF4268BB7989}"/>
              </a:ext>
            </a:extLst>
          </p:cNvPr>
          <p:cNvGraphicFramePr>
            <a:graphicFrameLocks noGrp="1"/>
          </p:cNvGraphicFramePr>
          <p:nvPr>
            <p:extLst>
              <p:ext uri="{D42A27DB-BD31-4B8C-83A1-F6EECF244321}">
                <p14:modId xmlns:p14="http://schemas.microsoft.com/office/powerpoint/2010/main" val="3294110826"/>
              </p:ext>
            </p:extLst>
          </p:nvPr>
        </p:nvGraphicFramePr>
        <p:xfrm>
          <a:off x="41031" y="2362200"/>
          <a:ext cx="9091245" cy="1188720"/>
        </p:xfrm>
        <a:graphic>
          <a:graphicData uri="http://schemas.openxmlformats.org/drawingml/2006/table">
            <a:tbl>
              <a:tblPr firstRow="1" bandRow="1">
                <a:tableStyleId>{5C22544A-7EE6-4342-B048-85BDC9FD1C3A}</a:tableStyleId>
              </a:tblPr>
              <a:tblGrid>
                <a:gridCol w="1818249">
                  <a:extLst>
                    <a:ext uri="{9D8B030D-6E8A-4147-A177-3AD203B41FA5}">
                      <a16:colId xmlns:a16="http://schemas.microsoft.com/office/drawing/2014/main" val="210826502"/>
                    </a:ext>
                  </a:extLst>
                </a:gridCol>
                <a:gridCol w="1818249">
                  <a:extLst>
                    <a:ext uri="{9D8B030D-6E8A-4147-A177-3AD203B41FA5}">
                      <a16:colId xmlns:a16="http://schemas.microsoft.com/office/drawing/2014/main" val="4085449236"/>
                    </a:ext>
                  </a:extLst>
                </a:gridCol>
                <a:gridCol w="1818249">
                  <a:extLst>
                    <a:ext uri="{9D8B030D-6E8A-4147-A177-3AD203B41FA5}">
                      <a16:colId xmlns:a16="http://schemas.microsoft.com/office/drawing/2014/main" val="125982046"/>
                    </a:ext>
                  </a:extLst>
                </a:gridCol>
                <a:gridCol w="1818249">
                  <a:extLst>
                    <a:ext uri="{9D8B030D-6E8A-4147-A177-3AD203B41FA5}">
                      <a16:colId xmlns:a16="http://schemas.microsoft.com/office/drawing/2014/main" val="3579593771"/>
                    </a:ext>
                  </a:extLst>
                </a:gridCol>
                <a:gridCol w="1818249">
                  <a:extLst>
                    <a:ext uri="{9D8B030D-6E8A-4147-A177-3AD203B41FA5}">
                      <a16:colId xmlns:a16="http://schemas.microsoft.com/office/drawing/2014/main" val="4047570297"/>
                    </a:ext>
                  </a:extLst>
                </a:gridCol>
              </a:tblGrid>
              <a:tr h="370840">
                <a:tc gridSpan="5">
                  <a:txBody>
                    <a:bodyPr/>
                    <a:lstStyle/>
                    <a:p>
                      <a:pPr algn="ctr"/>
                      <a:r>
                        <a:rPr lang="en-US" sz="2000" dirty="0">
                          <a:solidFill>
                            <a:schemeClr val="bg1"/>
                          </a:solidFill>
                        </a:rPr>
                        <a:t>Multivariate Test (Within-Subjects)</a:t>
                      </a:r>
                    </a:p>
                  </a:txBody>
                  <a:tcPr>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796999"/>
                  </a:ext>
                </a:extLst>
              </a:tr>
              <a:tr h="370840">
                <a:tc>
                  <a:txBody>
                    <a:bodyPr/>
                    <a:lstStyle/>
                    <a:p>
                      <a:pPr algn="ctr"/>
                      <a:r>
                        <a:rPr lang="en-US" sz="1800" b="1" kern="1200" dirty="0">
                          <a:solidFill>
                            <a:schemeClr val="bg1"/>
                          </a:solidFill>
                          <a:effectLst/>
                          <a:latin typeface="+mn-lt"/>
                          <a:ea typeface="+mn-ea"/>
                          <a:cs typeface="+mn-cs"/>
                        </a:rPr>
                        <a:t>Wilks’ </a:t>
                      </a:r>
                      <a:r>
                        <a:rPr lang="en-US" sz="1800" b="1" kern="1200" dirty="0" err="1">
                          <a:solidFill>
                            <a:schemeClr val="bg1"/>
                          </a:solidFill>
                          <a:effectLst/>
                          <a:latin typeface="+mn-lt"/>
                          <a:ea typeface="+mn-ea"/>
                          <a:cs typeface="+mn-cs"/>
                        </a:rPr>
                        <a:t>λ</a:t>
                      </a:r>
                      <a:r>
                        <a:rPr lang="en-US" b="1" dirty="0">
                          <a:solidFill>
                            <a:schemeClr val="bg1"/>
                          </a:solidFill>
                          <a:effectLst/>
                        </a:rPr>
                        <a:t> </a:t>
                      </a:r>
                      <a:endParaRPr lang="en-US" b="1" dirty="0">
                        <a:solidFill>
                          <a:schemeClr val="bg1"/>
                        </a:solidFill>
                      </a:endParaRPr>
                    </a:p>
                  </a:txBody>
                  <a:tcPr>
                    <a:solidFill>
                      <a:schemeClr val="tx1"/>
                    </a:solidFill>
                  </a:tcPr>
                </a:tc>
                <a:tc>
                  <a:txBody>
                    <a:bodyPr/>
                    <a:lstStyle/>
                    <a:p>
                      <a:pPr algn="ctr"/>
                      <a:r>
                        <a:rPr lang="en-US" sz="2000" b="1" i="1" dirty="0">
                          <a:solidFill>
                            <a:schemeClr val="bg1"/>
                          </a:solidFill>
                        </a:rPr>
                        <a:t>F</a:t>
                      </a:r>
                    </a:p>
                  </a:txBody>
                  <a:tcPr>
                    <a:solidFill>
                      <a:schemeClr val="tx1"/>
                    </a:solidFill>
                  </a:tcPr>
                </a:tc>
                <a:tc>
                  <a:txBody>
                    <a:bodyPr/>
                    <a:lstStyle/>
                    <a:p>
                      <a:pPr algn="ctr"/>
                      <a:r>
                        <a:rPr lang="en-US" sz="2000" b="1" i="1" dirty="0">
                          <a:solidFill>
                            <a:schemeClr val="bg1"/>
                          </a:solidFill>
                        </a:rPr>
                        <a:t>p</a:t>
                      </a:r>
                    </a:p>
                  </a:txBody>
                  <a:tcPr>
                    <a:solidFill>
                      <a:schemeClr val="tx1"/>
                    </a:solidFill>
                  </a:tcPr>
                </a:tc>
                <a:tc>
                  <a:txBody>
                    <a:bodyPr/>
                    <a:lstStyle/>
                    <a:p>
                      <a:pPr algn="ctr"/>
                      <a:r>
                        <a:rPr lang="en-US" sz="2000" b="1" kern="1200" dirty="0">
                          <a:solidFill>
                            <a:schemeClr val="bg1"/>
                          </a:solidFill>
                          <a:effectLst/>
                          <a:latin typeface="+mn-lt"/>
                          <a:ea typeface="+mn-ea"/>
                          <a:cs typeface="+mn-cs"/>
                        </a:rPr>
                        <a:t>partial </a:t>
                      </a:r>
                      <a:r>
                        <a:rPr lang="en-US" sz="2000" b="1" i="1" kern="1200" dirty="0">
                          <a:solidFill>
                            <a:schemeClr val="bg1"/>
                          </a:solidFill>
                          <a:effectLst/>
                          <a:latin typeface="+mn-lt"/>
                          <a:ea typeface="+mn-ea"/>
                          <a:cs typeface="+mn-cs"/>
                        </a:rPr>
                        <a:t>ƞ</a:t>
                      </a:r>
                      <a:r>
                        <a:rPr lang="en-US" sz="2000" b="1" kern="1200" baseline="30000" dirty="0">
                          <a:solidFill>
                            <a:schemeClr val="bg1"/>
                          </a:solidFill>
                          <a:effectLst/>
                          <a:latin typeface="+mn-lt"/>
                          <a:ea typeface="+mn-ea"/>
                          <a:cs typeface="+mn-cs"/>
                        </a:rPr>
                        <a:t>2</a:t>
                      </a:r>
                      <a:r>
                        <a:rPr lang="en-US" sz="2000" b="1" kern="1200" dirty="0">
                          <a:solidFill>
                            <a:schemeClr val="bg1"/>
                          </a:solidFill>
                          <a:effectLst/>
                          <a:latin typeface="+mn-lt"/>
                          <a:ea typeface="+mn-ea"/>
                          <a:cs typeface="+mn-cs"/>
                        </a:rPr>
                        <a:t> </a:t>
                      </a:r>
                      <a:endParaRPr lang="en-US" sz="2000" b="1" dirty="0">
                        <a:solidFill>
                          <a:schemeClr val="bg1"/>
                        </a:solidFill>
                      </a:endParaRPr>
                    </a:p>
                  </a:txBody>
                  <a:tcPr>
                    <a:solidFill>
                      <a:schemeClr val="tx1"/>
                    </a:solidFill>
                  </a:tcPr>
                </a:tc>
                <a:tc>
                  <a:txBody>
                    <a:bodyPr/>
                    <a:lstStyle/>
                    <a:p>
                      <a:pPr algn="ctr"/>
                      <a:r>
                        <a:rPr lang="en-US" sz="2000" b="1" dirty="0">
                          <a:solidFill>
                            <a:schemeClr val="bg1"/>
                          </a:solidFill>
                        </a:rPr>
                        <a:t>Obs. Power</a:t>
                      </a:r>
                    </a:p>
                  </a:txBody>
                  <a:tcPr>
                    <a:solidFill>
                      <a:schemeClr val="tx1"/>
                    </a:solidFill>
                  </a:tcPr>
                </a:tc>
                <a:extLst>
                  <a:ext uri="{0D108BD9-81ED-4DB2-BD59-A6C34878D82A}">
                    <a16:rowId xmlns:a16="http://schemas.microsoft.com/office/drawing/2014/main" val="3820553902"/>
                  </a:ext>
                </a:extLst>
              </a:tr>
              <a:tr h="370840">
                <a:tc>
                  <a:txBody>
                    <a:bodyPr/>
                    <a:lstStyle/>
                    <a:p>
                      <a:pPr algn="ctr"/>
                      <a:r>
                        <a:rPr lang="en-US" dirty="0"/>
                        <a:t>.290</a:t>
                      </a:r>
                    </a:p>
                  </a:txBody>
                  <a:tcPr/>
                </a:tc>
                <a:tc>
                  <a:txBody>
                    <a:bodyPr/>
                    <a:lstStyle/>
                    <a:p>
                      <a:pPr algn="ct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(12, 37)</a:t>
                      </a:r>
                      <a:r>
                        <a:rPr lang="en-US" sz="2000" kern="1200" dirty="0">
                          <a:solidFill>
                            <a:schemeClr val="dk1"/>
                          </a:solidFill>
                          <a:effectLst/>
                          <a:latin typeface="+mn-lt"/>
                          <a:ea typeface="+mn-ea"/>
                          <a:cs typeface="+mn-cs"/>
                        </a:rPr>
                        <a:t> = 7.53</a:t>
                      </a:r>
                      <a:r>
                        <a:rPr lang="en-US" sz="2000" dirty="0">
                          <a:effectLst/>
                        </a:rPr>
                        <a:t> </a:t>
                      </a:r>
                      <a:endParaRPr lang="en-US" sz="2000" dirty="0"/>
                    </a:p>
                  </a:txBody>
                  <a:tcPr/>
                </a:tc>
                <a:tc>
                  <a:txBody>
                    <a:bodyPr/>
                    <a:lstStyle/>
                    <a:p>
                      <a:pPr algn="ctr"/>
                      <a:r>
                        <a:rPr lang="en-US" sz="2000" kern="1200" dirty="0">
                          <a:solidFill>
                            <a:schemeClr val="dk1"/>
                          </a:solidFill>
                          <a:effectLst/>
                          <a:latin typeface="+mn-lt"/>
                          <a:ea typeface="+mn-ea"/>
                          <a:cs typeface="+mn-cs"/>
                        </a:rPr>
                        <a:t>&lt; .001</a:t>
                      </a:r>
                      <a:endParaRPr lang="en-US" sz="2000" dirty="0"/>
                    </a:p>
                  </a:txBody>
                  <a:tcPr/>
                </a:tc>
                <a:tc>
                  <a:txBody>
                    <a:bodyPr/>
                    <a:lstStyle/>
                    <a:p>
                      <a:pPr algn="ctr"/>
                      <a:r>
                        <a:rPr lang="en-US" sz="2000" dirty="0"/>
                        <a:t>.71</a:t>
                      </a:r>
                    </a:p>
                  </a:txBody>
                  <a:tcPr/>
                </a:tc>
                <a:tc>
                  <a:txBody>
                    <a:bodyPr/>
                    <a:lstStyle/>
                    <a:p>
                      <a:pPr algn="ctr"/>
                      <a:r>
                        <a:rPr lang="en-US" sz="2000" dirty="0"/>
                        <a:t>1.00</a:t>
                      </a:r>
                    </a:p>
                  </a:txBody>
                  <a:tcPr/>
                </a:tc>
                <a:extLst>
                  <a:ext uri="{0D108BD9-81ED-4DB2-BD59-A6C34878D82A}">
                    <a16:rowId xmlns:a16="http://schemas.microsoft.com/office/drawing/2014/main" val="4022768481"/>
                  </a:ext>
                </a:extLst>
              </a:tr>
            </a:tbl>
          </a:graphicData>
        </a:graphic>
      </p:graphicFrame>
      <p:graphicFrame>
        <p:nvGraphicFramePr>
          <p:cNvPr id="7" name="Table 6">
            <a:extLst>
              <a:ext uri="{FF2B5EF4-FFF2-40B4-BE49-F238E27FC236}">
                <a16:creationId xmlns:a16="http://schemas.microsoft.com/office/drawing/2014/main" id="{BCD2F22C-EB1D-2242-B576-BC8F6D1762D5}"/>
              </a:ext>
            </a:extLst>
          </p:cNvPr>
          <p:cNvGraphicFramePr>
            <a:graphicFrameLocks noGrp="1"/>
          </p:cNvGraphicFramePr>
          <p:nvPr>
            <p:extLst>
              <p:ext uri="{D42A27DB-BD31-4B8C-83A1-F6EECF244321}">
                <p14:modId xmlns:p14="http://schemas.microsoft.com/office/powerpoint/2010/main" val="2869290756"/>
              </p:ext>
            </p:extLst>
          </p:nvPr>
        </p:nvGraphicFramePr>
        <p:xfrm>
          <a:off x="64478" y="4191000"/>
          <a:ext cx="9067800" cy="2377440"/>
        </p:xfrm>
        <a:graphic>
          <a:graphicData uri="http://schemas.openxmlformats.org/drawingml/2006/table">
            <a:tbl>
              <a:tblPr firstRow="1" bandRow="1">
                <a:tableStyleId>{5C22544A-7EE6-4342-B048-85BDC9FD1C3A}</a:tableStyleId>
              </a:tblPr>
              <a:tblGrid>
                <a:gridCol w="1813560">
                  <a:extLst>
                    <a:ext uri="{9D8B030D-6E8A-4147-A177-3AD203B41FA5}">
                      <a16:colId xmlns:a16="http://schemas.microsoft.com/office/drawing/2014/main" val="140101255"/>
                    </a:ext>
                  </a:extLst>
                </a:gridCol>
                <a:gridCol w="1813560">
                  <a:extLst>
                    <a:ext uri="{9D8B030D-6E8A-4147-A177-3AD203B41FA5}">
                      <a16:colId xmlns:a16="http://schemas.microsoft.com/office/drawing/2014/main" val="4085449236"/>
                    </a:ext>
                  </a:extLst>
                </a:gridCol>
                <a:gridCol w="1813560">
                  <a:extLst>
                    <a:ext uri="{9D8B030D-6E8A-4147-A177-3AD203B41FA5}">
                      <a16:colId xmlns:a16="http://schemas.microsoft.com/office/drawing/2014/main" val="125982046"/>
                    </a:ext>
                  </a:extLst>
                </a:gridCol>
                <a:gridCol w="1813560">
                  <a:extLst>
                    <a:ext uri="{9D8B030D-6E8A-4147-A177-3AD203B41FA5}">
                      <a16:colId xmlns:a16="http://schemas.microsoft.com/office/drawing/2014/main" val="3579593771"/>
                    </a:ext>
                  </a:extLst>
                </a:gridCol>
                <a:gridCol w="1813560">
                  <a:extLst>
                    <a:ext uri="{9D8B030D-6E8A-4147-A177-3AD203B41FA5}">
                      <a16:colId xmlns:a16="http://schemas.microsoft.com/office/drawing/2014/main" val="4047570297"/>
                    </a:ext>
                  </a:extLst>
                </a:gridCol>
              </a:tblGrid>
              <a:tr h="370840">
                <a:tc gridSpan="5">
                  <a:txBody>
                    <a:bodyPr/>
                    <a:lstStyle/>
                    <a:p>
                      <a:pPr algn="ctr"/>
                      <a:r>
                        <a:rPr lang="en-US" sz="2000" dirty="0">
                          <a:solidFill>
                            <a:schemeClr val="bg1"/>
                          </a:solidFill>
                        </a:rPr>
                        <a:t>Univariate Tests (Test)</a:t>
                      </a:r>
                    </a:p>
                  </a:txBody>
                  <a:tcPr>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796999"/>
                  </a:ext>
                </a:extLst>
              </a:tr>
              <a:tr h="370840">
                <a:tc>
                  <a:txBody>
                    <a:bodyPr/>
                    <a:lstStyle/>
                    <a:p>
                      <a:pPr algn="ctr"/>
                      <a:r>
                        <a:rPr lang="en-US" b="1" dirty="0">
                          <a:solidFill>
                            <a:schemeClr val="bg1"/>
                          </a:solidFill>
                        </a:rPr>
                        <a:t>Test</a:t>
                      </a:r>
                    </a:p>
                  </a:txBody>
                  <a:tcPr>
                    <a:solidFill>
                      <a:schemeClr val="tx1"/>
                    </a:solidFill>
                  </a:tcPr>
                </a:tc>
                <a:tc>
                  <a:txBody>
                    <a:bodyPr/>
                    <a:lstStyle/>
                    <a:p>
                      <a:pPr algn="ctr"/>
                      <a:r>
                        <a:rPr lang="en-US" sz="2000" b="1" i="1" dirty="0">
                          <a:solidFill>
                            <a:schemeClr val="bg1"/>
                          </a:solidFill>
                        </a:rPr>
                        <a:t>F</a:t>
                      </a:r>
                    </a:p>
                  </a:txBody>
                  <a:tcPr>
                    <a:solidFill>
                      <a:schemeClr val="tx1"/>
                    </a:solidFill>
                  </a:tcPr>
                </a:tc>
                <a:tc>
                  <a:txBody>
                    <a:bodyPr/>
                    <a:lstStyle/>
                    <a:p>
                      <a:pPr algn="ctr"/>
                      <a:r>
                        <a:rPr lang="en-US" sz="2000" b="1" i="1" dirty="0">
                          <a:solidFill>
                            <a:schemeClr val="bg1"/>
                          </a:solidFill>
                        </a:rPr>
                        <a:t>p</a:t>
                      </a:r>
                    </a:p>
                  </a:txBody>
                  <a:tcPr>
                    <a:solidFill>
                      <a:schemeClr val="tx1"/>
                    </a:solidFill>
                  </a:tcPr>
                </a:tc>
                <a:tc>
                  <a:txBody>
                    <a:bodyPr/>
                    <a:lstStyle/>
                    <a:p>
                      <a:pPr algn="ctr"/>
                      <a:r>
                        <a:rPr lang="en-US" sz="2000" b="1" kern="1200" dirty="0">
                          <a:solidFill>
                            <a:schemeClr val="bg1"/>
                          </a:solidFill>
                          <a:effectLst/>
                          <a:latin typeface="+mn-lt"/>
                          <a:ea typeface="+mn-ea"/>
                          <a:cs typeface="+mn-cs"/>
                        </a:rPr>
                        <a:t>partial </a:t>
                      </a:r>
                      <a:r>
                        <a:rPr lang="en-US" sz="2000" b="1" i="1" kern="1200" dirty="0">
                          <a:solidFill>
                            <a:schemeClr val="bg1"/>
                          </a:solidFill>
                          <a:effectLst/>
                          <a:latin typeface="+mn-lt"/>
                          <a:ea typeface="+mn-ea"/>
                          <a:cs typeface="+mn-cs"/>
                        </a:rPr>
                        <a:t>ƞ</a:t>
                      </a:r>
                      <a:r>
                        <a:rPr lang="en-US" sz="2000" b="1" kern="1200" baseline="30000" dirty="0">
                          <a:solidFill>
                            <a:schemeClr val="bg1"/>
                          </a:solidFill>
                          <a:effectLst/>
                          <a:latin typeface="+mn-lt"/>
                          <a:ea typeface="+mn-ea"/>
                          <a:cs typeface="+mn-cs"/>
                        </a:rPr>
                        <a:t>2</a:t>
                      </a:r>
                      <a:r>
                        <a:rPr lang="en-US" sz="2000" b="1" kern="1200" dirty="0">
                          <a:solidFill>
                            <a:schemeClr val="bg1"/>
                          </a:solidFill>
                          <a:effectLst/>
                          <a:latin typeface="+mn-lt"/>
                          <a:ea typeface="+mn-ea"/>
                          <a:cs typeface="+mn-cs"/>
                        </a:rPr>
                        <a:t> </a:t>
                      </a:r>
                      <a:endParaRPr lang="en-US" sz="2000" b="1" dirty="0">
                        <a:solidFill>
                          <a:schemeClr val="bg1"/>
                        </a:solidFill>
                      </a:endParaRPr>
                    </a:p>
                  </a:txBody>
                  <a:tcPr>
                    <a:solidFill>
                      <a:schemeClr val="tx1"/>
                    </a:solidFill>
                  </a:tcPr>
                </a:tc>
                <a:tc>
                  <a:txBody>
                    <a:bodyPr/>
                    <a:lstStyle/>
                    <a:p>
                      <a:pPr algn="ctr"/>
                      <a:r>
                        <a:rPr lang="en-US" sz="2000" b="1" dirty="0">
                          <a:solidFill>
                            <a:schemeClr val="bg1"/>
                          </a:solidFill>
                        </a:rPr>
                        <a:t>Obs. Power</a:t>
                      </a:r>
                    </a:p>
                  </a:txBody>
                  <a:tcPr>
                    <a:solidFill>
                      <a:schemeClr val="tx1"/>
                    </a:solidFill>
                  </a:tcPr>
                </a:tc>
                <a:extLst>
                  <a:ext uri="{0D108BD9-81ED-4DB2-BD59-A6C34878D82A}">
                    <a16:rowId xmlns:a16="http://schemas.microsoft.com/office/drawing/2014/main" val="3820553902"/>
                  </a:ext>
                </a:extLst>
              </a:tr>
              <a:tr h="370840">
                <a:tc>
                  <a:txBody>
                    <a:bodyPr/>
                    <a:lstStyle/>
                    <a:p>
                      <a:pPr algn="ctr"/>
                      <a:r>
                        <a:rPr lang="en-US" b="1" i="1" dirty="0"/>
                        <a:t>BAI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(3, 144)</a:t>
                      </a:r>
                      <a:r>
                        <a:rPr lang="en-US" sz="2000" kern="1200" dirty="0">
                          <a:solidFill>
                            <a:schemeClr val="dk1"/>
                          </a:solidFill>
                          <a:effectLst/>
                          <a:latin typeface="+mn-lt"/>
                          <a:ea typeface="+mn-ea"/>
                          <a:cs typeface="+mn-cs"/>
                        </a:rPr>
                        <a:t> = 21.24</a:t>
                      </a:r>
                      <a:r>
                        <a:rPr lang="en-US" sz="2000" dirty="0">
                          <a:effectLst/>
                        </a:rPr>
                        <a:t> </a:t>
                      </a:r>
                      <a:endParaRPr lang="en-US" sz="20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&lt; .001</a:t>
                      </a:r>
                    </a:p>
                  </a:txBody>
                  <a:tcPr/>
                </a:tc>
                <a:tc>
                  <a:txBody>
                    <a:bodyPr/>
                    <a:lstStyle/>
                    <a:p>
                      <a:pPr algn="ctr"/>
                      <a:r>
                        <a:rPr lang="en-US" sz="2000" dirty="0"/>
                        <a:t>.31</a:t>
                      </a:r>
                    </a:p>
                  </a:txBody>
                  <a:tcPr/>
                </a:tc>
                <a:tc>
                  <a:txBody>
                    <a:bodyPr/>
                    <a:lstStyle/>
                    <a:p>
                      <a:pPr algn="ctr"/>
                      <a:r>
                        <a:rPr lang="en-US" sz="2000" dirty="0"/>
                        <a:t>1.00</a:t>
                      </a:r>
                    </a:p>
                  </a:txBody>
                  <a:tcPr/>
                </a:tc>
                <a:extLst>
                  <a:ext uri="{0D108BD9-81ED-4DB2-BD59-A6C34878D82A}">
                    <a16:rowId xmlns:a16="http://schemas.microsoft.com/office/drawing/2014/main" val="2068497528"/>
                  </a:ext>
                </a:extLst>
              </a:tr>
              <a:tr h="370840">
                <a:tc>
                  <a:txBody>
                    <a:bodyPr/>
                    <a:lstStyle/>
                    <a:p>
                      <a:pPr algn="ctr"/>
                      <a:r>
                        <a:rPr lang="en-US" b="1" i="1" dirty="0"/>
                        <a:t>^PSS</a:t>
                      </a:r>
                    </a:p>
                  </a:txBody>
                  <a:tcPr>
                    <a:solidFill>
                      <a:schemeClr val="bg1">
                        <a:lumMod val="75000"/>
                      </a:schemeClr>
                    </a:solidFill>
                  </a:tcPr>
                </a:tc>
                <a:tc>
                  <a:txBody>
                    <a:bodyPr/>
                    <a:lstStyle/>
                    <a:p>
                      <a:pPr algn="ct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(3, 144)</a:t>
                      </a:r>
                      <a:r>
                        <a:rPr lang="en-US" sz="2000" kern="1200" dirty="0">
                          <a:solidFill>
                            <a:schemeClr val="dk1"/>
                          </a:solidFill>
                          <a:effectLst/>
                          <a:latin typeface="+mn-lt"/>
                          <a:ea typeface="+mn-ea"/>
                          <a:cs typeface="+mn-cs"/>
                        </a:rPr>
                        <a:t> = 14.66</a:t>
                      </a:r>
                      <a:r>
                        <a:rPr lang="en-US" sz="2000" dirty="0">
                          <a:effectLst/>
                        </a:rPr>
                        <a:t> </a:t>
                      </a:r>
                      <a:endParaRPr lang="en-US" sz="2000" dirty="0"/>
                    </a:p>
                  </a:txBody>
                  <a:tcPr>
                    <a:solidFill>
                      <a:schemeClr val="bg1">
                        <a:lumMod val="75000"/>
                      </a:schemeClr>
                    </a:solidFill>
                  </a:tcPr>
                </a:tc>
                <a:tc>
                  <a:txBody>
                    <a:bodyPr/>
                    <a:lstStyle/>
                    <a:p>
                      <a:pPr algn="ctr"/>
                      <a:r>
                        <a:rPr lang="en-US" sz="2000" kern="1200" dirty="0">
                          <a:solidFill>
                            <a:schemeClr val="dk1"/>
                          </a:solidFill>
                          <a:effectLst/>
                          <a:latin typeface="+mn-lt"/>
                          <a:ea typeface="+mn-ea"/>
                          <a:cs typeface="+mn-cs"/>
                        </a:rPr>
                        <a:t>&lt; .001</a:t>
                      </a:r>
                      <a:endParaRPr lang="en-US" sz="2000" dirty="0"/>
                    </a:p>
                  </a:txBody>
                  <a:tcPr>
                    <a:solidFill>
                      <a:schemeClr val="bg1">
                        <a:lumMod val="75000"/>
                      </a:schemeClr>
                    </a:solidFill>
                  </a:tcPr>
                </a:tc>
                <a:tc>
                  <a:txBody>
                    <a:bodyPr/>
                    <a:lstStyle/>
                    <a:p>
                      <a:pPr algn="ctr"/>
                      <a:r>
                        <a:rPr lang="en-US" sz="2000" dirty="0"/>
                        <a:t>.23</a:t>
                      </a:r>
                    </a:p>
                  </a:txBody>
                  <a:tcPr>
                    <a:solidFill>
                      <a:schemeClr val="bg1">
                        <a:lumMod val="75000"/>
                      </a:schemeClr>
                    </a:solidFill>
                  </a:tcPr>
                </a:tc>
                <a:tc>
                  <a:txBody>
                    <a:bodyPr/>
                    <a:lstStyle/>
                    <a:p>
                      <a:pPr algn="ctr"/>
                      <a:r>
                        <a:rPr lang="en-US" sz="2000" dirty="0"/>
                        <a:t>1.00</a:t>
                      </a:r>
                    </a:p>
                  </a:txBody>
                  <a:tcPr>
                    <a:solidFill>
                      <a:schemeClr val="bg1">
                        <a:lumMod val="75000"/>
                      </a:schemeClr>
                    </a:solidFill>
                  </a:tcPr>
                </a:tc>
                <a:extLst>
                  <a:ext uri="{0D108BD9-81ED-4DB2-BD59-A6C34878D82A}">
                    <a16:rowId xmlns:a16="http://schemas.microsoft.com/office/drawing/2014/main" val="4022768481"/>
                  </a:ext>
                </a:extLst>
              </a:tr>
              <a:tr h="370840">
                <a:tc>
                  <a:txBody>
                    <a:bodyPr/>
                    <a:lstStyle/>
                    <a:p>
                      <a:pPr algn="ctr"/>
                      <a:r>
                        <a:rPr lang="en-US" b="1" i="1" dirty="0"/>
                        <a:t>^BDI-II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(3, 144)</a:t>
                      </a:r>
                      <a:r>
                        <a:rPr lang="en-US" sz="2000" kern="1200" dirty="0">
                          <a:solidFill>
                            <a:schemeClr val="dk1"/>
                          </a:solidFill>
                          <a:effectLst/>
                          <a:latin typeface="+mn-lt"/>
                          <a:ea typeface="+mn-ea"/>
                          <a:cs typeface="+mn-cs"/>
                        </a:rPr>
                        <a:t> = 13.55</a:t>
                      </a:r>
                      <a:r>
                        <a:rPr lang="en-US" sz="2000" dirty="0">
                          <a:effectLst/>
                        </a:rPr>
                        <a:t> </a:t>
                      </a:r>
                      <a:endParaRPr lang="en-US" sz="2000" dirty="0"/>
                    </a:p>
                  </a:txBody>
                  <a:tcPr/>
                </a:tc>
                <a:tc>
                  <a:txBody>
                    <a:bodyPr/>
                    <a:lstStyle/>
                    <a:p>
                      <a:pPr algn="ctr"/>
                      <a:r>
                        <a:rPr lang="en-US" sz="2000" dirty="0"/>
                        <a:t>&lt; .001</a:t>
                      </a:r>
                    </a:p>
                  </a:txBody>
                  <a:tcPr/>
                </a:tc>
                <a:tc>
                  <a:txBody>
                    <a:bodyPr/>
                    <a:lstStyle/>
                    <a:p>
                      <a:pPr algn="ctr"/>
                      <a:r>
                        <a:rPr lang="en-US" sz="2000" dirty="0"/>
                        <a:t>.22</a:t>
                      </a:r>
                    </a:p>
                  </a:txBody>
                  <a:tcPr/>
                </a:tc>
                <a:tc>
                  <a:txBody>
                    <a:bodyPr/>
                    <a:lstStyle/>
                    <a:p>
                      <a:pPr algn="ctr"/>
                      <a:r>
                        <a:rPr lang="en-US" sz="2000" dirty="0"/>
                        <a:t>.99</a:t>
                      </a:r>
                    </a:p>
                  </a:txBody>
                  <a:tcPr/>
                </a:tc>
                <a:extLst>
                  <a:ext uri="{0D108BD9-81ED-4DB2-BD59-A6C34878D82A}">
                    <a16:rowId xmlns:a16="http://schemas.microsoft.com/office/drawing/2014/main" val="32137801"/>
                  </a:ext>
                </a:extLst>
              </a:tr>
              <a:tr h="370840">
                <a:tc>
                  <a:txBody>
                    <a:bodyPr/>
                    <a:lstStyle/>
                    <a:p>
                      <a:pPr algn="ctr"/>
                      <a:r>
                        <a:rPr lang="en-US" b="1" i="1" dirty="0"/>
                        <a:t>SAT</a:t>
                      </a:r>
                    </a:p>
                  </a:txBody>
                  <a:tcP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(3, 144)</a:t>
                      </a:r>
                      <a:r>
                        <a:rPr lang="en-US" sz="2000" kern="1200" dirty="0">
                          <a:solidFill>
                            <a:schemeClr val="dk1"/>
                          </a:solidFill>
                          <a:effectLst/>
                          <a:latin typeface="+mn-lt"/>
                          <a:ea typeface="+mn-ea"/>
                          <a:cs typeface="+mn-cs"/>
                        </a:rPr>
                        <a:t> = 40.61</a:t>
                      </a:r>
                      <a:endParaRPr lang="en-US" sz="2000" dirty="0"/>
                    </a:p>
                  </a:txBody>
                  <a:tcPr>
                    <a:solidFill>
                      <a:schemeClr val="bg1">
                        <a:lumMod val="75000"/>
                      </a:schemeClr>
                    </a:solidFill>
                  </a:tcPr>
                </a:tc>
                <a:tc>
                  <a:txBody>
                    <a:bodyPr/>
                    <a:lstStyle/>
                    <a:p>
                      <a:pPr algn="ctr"/>
                      <a:r>
                        <a:rPr lang="en-US" sz="2000" dirty="0"/>
                        <a:t>&lt; .001</a:t>
                      </a:r>
                    </a:p>
                  </a:txBody>
                  <a:tcPr>
                    <a:solidFill>
                      <a:schemeClr val="bg1">
                        <a:lumMod val="75000"/>
                      </a:schemeClr>
                    </a:solidFill>
                  </a:tcPr>
                </a:tc>
                <a:tc>
                  <a:txBody>
                    <a:bodyPr/>
                    <a:lstStyle/>
                    <a:p>
                      <a:pPr algn="ctr"/>
                      <a:r>
                        <a:rPr lang="en-US" sz="2000" dirty="0"/>
                        <a:t>.46</a:t>
                      </a:r>
                    </a:p>
                  </a:txBody>
                  <a:tcPr>
                    <a:solidFill>
                      <a:schemeClr val="bg1">
                        <a:lumMod val="75000"/>
                      </a:schemeClr>
                    </a:solidFill>
                  </a:tcPr>
                </a:tc>
                <a:tc>
                  <a:txBody>
                    <a:bodyPr/>
                    <a:lstStyle/>
                    <a:p>
                      <a:pPr algn="ctr"/>
                      <a:r>
                        <a:rPr lang="en-US" sz="2000" dirty="0"/>
                        <a:t>1.00</a:t>
                      </a:r>
                    </a:p>
                  </a:txBody>
                  <a:tcPr>
                    <a:solidFill>
                      <a:schemeClr val="bg1">
                        <a:lumMod val="75000"/>
                      </a:schemeClr>
                    </a:solidFill>
                  </a:tcPr>
                </a:tc>
                <a:extLst>
                  <a:ext uri="{0D108BD9-81ED-4DB2-BD59-A6C34878D82A}">
                    <a16:rowId xmlns:a16="http://schemas.microsoft.com/office/drawing/2014/main" val="2296964083"/>
                  </a:ext>
                </a:extLst>
              </a:tr>
            </a:tbl>
          </a:graphicData>
        </a:graphic>
      </p:graphicFrame>
      <p:sp>
        <p:nvSpPr>
          <p:cNvPr id="11" name="Frame 10">
            <a:extLst>
              <a:ext uri="{FF2B5EF4-FFF2-40B4-BE49-F238E27FC236}">
                <a16:creationId xmlns:a16="http://schemas.microsoft.com/office/drawing/2014/main" id="{DB873381-4C54-7547-9BF6-FC11CC62AFF8}"/>
              </a:ext>
            </a:extLst>
          </p:cNvPr>
          <p:cNvSpPr/>
          <p:nvPr/>
        </p:nvSpPr>
        <p:spPr>
          <a:xfrm>
            <a:off x="3886200" y="3093720"/>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DDDCE69D-4411-9C4B-9646-5FAC767241CD}"/>
              </a:ext>
            </a:extLst>
          </p:cNvPr>
          <p:cNvSpPr/>
          <p:nvPr/>
        </p:nvSpPr>
        <p:spPr>
          <a:xfrm>
            <a:off x="3912577" y="4908232"/>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A4942682-FB1D-A444-AA32-D005C71E5909}"/>
              </a:ext>
            </a:extLst>
          </p:cNvPr>
          <p:cNvSpPr/>
          <p:nvPr/>
        </p:nvSpPr>
        <p:spPr>
          <a:xfrm>
            <a:off x="3912577" y="5365432"/>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621E4982-8F39-B445-8AA1-D6BA80BEF768}"/>
              </a:ext>
            </a:extLst>
          </p:cNvPr>
          <p:cNvSpPr/>
          <p:nvPr/>
        </p:nvSpPr>
        <p:spPr>
          <a:xfrm>
            <a:off x="3912577" y="5791200"/>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5F70AD13-603A-0B4D-8C68-98A158BE47AD}"/>
              </a:ext>
            </a:extLst>
          </p:cNvPr>
          <p:cNvSpPr/>
          <p:nvPr/>
        </p:nvSpPr>
        <p:spPr>
          <a:xfrm>
            <a:off x="3912577" y="6172200"/>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876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heckerboard(across)">
                                      <p:cBhvr>
                                        <p:cTn id="20" dur="500"/>
                                        <p:tgtEl>
                                          <p:spTgt spid="1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heckerboard(across)">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B347-276B-E544-9BA4-64125714F596}"/>
              </a:ext>
            </a:extLst>
          </p:cNvPr>
          <p:cNvSpPr>
            <a:spLocks noGrp="1"/>
          </p:cNvSpPr>
          <p:nvPr>
            <p:ph type="title"/>
          </p:nvPr>
        </p:nvSpPr>
        <p:spPr>
          <a:xfrm>
            <a:off x="457200" y="533400"/>
            <a:ext cx="8229600" cy="685800"/>
          </a:xfrm>
        </p:spPr>
        <p:txBody>
          <a:bodyPr/>
          <a:lstStyle/>
          <a:p>
            <a:r>
              <a:rPr lang="en-US" b="1" dirty="0">
                <a:latin typeface="Century Gothic" panose="020B0502020202020204" pitchFamily="34" charset="0"/>
              </a:rPr>
              <a:t>Results</a:t>
            </a:r>
          </a:p>
        </p:txBody>
      </p:sp>
      <p:sp>
        <p:nvSpPr>
          <p:cNvPr id="3" name="Content Placeholder 2">
            <a:extLst>
              <a:ext uri="{FF2B5EF4-FFF2-40B4-BE49-F238E27FC236}">
                <a16:creationId xmlns:a16="http://schemas.microsoft.com/office/drawing/2014/main" id="{96594E74-4044-4947-A299-1FA7B9714B79}"/>
              </a:ext>
            </a:extLst>
          </p:cNvPr>
          <p:cNvSpPr>
            <a:spLocks noGrp="1"/>
          </p:cNvSpPr>
          <p:nvPr>
            <p:ph idx="1"/>
          </p:nvPr>
        </p:nvSpPr>
        <p:spPr>
          <a:xfrm>
            <a:off x="47657" y="1524000"/>
            <a:ext cx="6881446" cy="616447"/>
          </a:xfrm>
          <a:ln w="12700">
            <a:solidFill>
              <a:srgbClr val="FFC000"/>
            </a:solidFill>
          </a:ln>
        </p:spPr>
        <p:txBody>
          <a:bodyPr anchor="ctr"/>
          <a:lstStyle/>
          <a:p>
            <a:pPr marL="0" indent="0" algn="ctr">
              <a:buNone/>
            </a:pPr>
            <a:r>
              <a:rPr lang="en-US" sz="2200" b="1" i="1" dirty="0">
                <a:latin typeface="Century Gothic" panose="020B0502020202020204" pitchFamily="34" charset="0"/>
              </a:rPr>
              <a:t>Exploratory RQ1: </a:t>
            </a:r>
            <a:r>
              <a:rPr lang="en-US" sz="2200" b="1" dirty="0">
                <a:latin typeface="Century Gothic" panose="020B0502020202020204" pitchFamily="34" charset="0"/>
              </a:rPr>
              <a:t>Control Group </a:t>
            </a:r>
            <a:r>
              <a:rPr lang="en-US" sz="2200" i="1" dirty="0">
                <a:latin typeface="Century Gothic" panose="020B0502020202020204" pitchFamily="34" charset="0"/>
              </a:rPr>
              <a:t>(RM-MANOVA)</a:t>
            </a:r>
          </a:p>
        </p:txBody>
      </p:sp>
      <p:graphicFrame>
        <p:nvGraphicFramePr>
          <p:cNvPr id="5" name="Table 4">
            <a:extLst>
              <a:ext uri="{FF2B5EF4-FFF2-40B4-BE49-F238E27FC236}">
                <a16:creationId xmlns:a16="http://schemas.microsoft.com/office/drawing/2014/main" id="{5070EEE6-CDFF-2E4E-81EA-DF4268BB7989}"/>
              </a:ext>
            </a:extLst>
          </p:cNvPr>
          <p:cNvGraphicFramePr>
            <a:graphicFrameLocks noGrp="1"/>
          </p:cNvGraphicFramePr>
          <p:nvPr>
            <p:extLst>
              <p:ext uri="{D42A27DB-BD31-4B8C-83A1-F6EECF244321}">
                <p14:modId xmlns:p14="http://schemas.microsoft.com/office/powerpoint/2010/main" val="1600930261"/>
              </p:ext>
            </p:extLst>
          </p:nvPr>
        </p:nvGraphicFramePr>
        <p:xfrm>
          <a:off x="41031" y="2362200"/>
          <a:ext cx="9091245" cy="1188720"/>
        </p:xfrm>
        <a:graphic>
          <a:graphicData uri="http://schemas.openxmlformats.org/drawingml/2006/table">
            <a:tbl>
              <a:tblPr firstRow="1" bandRow="1">
                <a:tableStyleId>{5C22544A-7EE6-4342-B048-85BDC9FD1C3A}</a:tableStyleId>
              </a:tblPr>
              <a:tblGrid>
                <a:gridCol w="1818249">
                  <a:extLst>
                    <a:ext uri="{9D8B030D-6E8A-4147-A177-3AD203B41FA5}">
                      <a16:colId xmlns:a16="http://schemas.microsoft.com/office/drawing/2014/main" val="210826502"/>
                    </a:ext>
                  </a:extLst>
                </a:gridCol>
                <a:gridCol w="1818249">
                  <a:extLst>
                    <a:ext uri="{9D8B030D-6E8A-4147-A177-3AD203B41FA5}">
                      <a16:colId xmlns:a16="http://schemas.microsoft.com/office/drawing/2014/main" val="4085449236"/>
                    </a:ext>
                  </a:extLst>
                </a:gridCol>
                <a:gridCol w="1818249">
                  <a:extLst>
                    <a:ext uri="{9D8B030D-6E8A-4147-A177-3AD203B41FA5}">
                      <a16:colId xmlns:a16="http://schemas.microsoft.com/office/drawing/2014/main" val="125982046"/>
                    </a:ext>
                  </a:extLst>
                </a:gridCol>
                <a:gridCol w="1818249">
                  <a:extLst>
                    <a:ext uri="{9D8B030D-6E8A-4147-A177-3AD203B41FA5}">
                      <a16:colId xmlns:a16="http://schemas.microsoft.com/office/drawing/2014/main" val="3579593771"/>
                    </a:ext>
                  </a:extLst>
                </a:gridCol>
                <a:gridCol w="1818249">
                  <a:extLst>
                    <a:ext uri="{9D8B030D-6E8A-4147-A177-3AD203B41FA5}">
                      <a16:colId xmlns:a16="http://schemas.microsoft.com/office/drawing/2014/main" val="4047570297"/>
                    </a:ext>
                  </a:extLst>
                </a:gridCol>
              </a:tblGrid>
              <a:tr h="370840">
                <a:tc gridSpan="5">
                  <a:txBody>
                    <a:bodyPr/>
                    <a:lstStyle/>
                    <a:p>
                      <a:pPr algn="ctr"/>
                      <a:r>
                        <a:rPr lang="en-US" sz="2000" dirty="0">
                          <a:solidFill>
                            <a:schemeClr val="bg1"/>
                          </a:solidFill>
                        </a:rPr>
                        <a:t>Multivariate Test (Within-Subjects)</a:t>
                      </a:r>
                    </a:p>
                  </a:txBody>
                  <a:tcPr>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796999"/>
                  </a:ext>
                </a:extLst>
              </a:tr>
              <a:tr h="370840">
                <a:tc>
                  <a:txBody>
                    <a:bodyPr/>
                    <a:lstStyle/>
                    <a:p>
                      <a:pPr algn="ctr"/>
                      <a:r>
                        <a:rPr lang="en-US" sz="1800" b="1" kern="1200" dirty="0">
                          <a:solidFill>
                            <a:schemeClr val="bg1"/>
                          </a:solidFill>
                          <a:effectLst/>
                          <a:latin typeface="+mn-lt"/>
                          <a:ea typeface="+mn-ea"/>
                          <a:cs typeface="+mn-cs"/>
                        </a:rPr>
                        <a:t>Wilks’ </a:t>
                      </a:r>
                      <a:r>
                        <a:rPr lang="en-US" sz="1800" b="1" kern="1200" dirty="0" err="1">
                          <a:solidFill>
                            <a:schemeClr val="bg1"/>
                          </a:solidFill>
                          <a:effectLst/>
                          <a:latin typeface="+mn-lt"/>
                          <a:ea typeface="+mn-ea"/>
                          <a:cs typeface="+mn-cs"/>
                        </a:rPr>
                        <a:t>λ</a:t>
                      </a:r>
                      <a:r>
                        <a:rPr lang="en-US" b="1" dirty="0">
                          <a:solidFill>
                            <a:schemeClr val="bg1"/>
                          </a:solidFill>
                          <a:effectLst/>
                        </a:rPr>
                        <a:t> </a:t>
                      </a:r>
                      <a:endParaRPr lang="en-US" b="1" dirty="0">
                        <a:solidFill>
                          <a:schemeClr val="bg1"/>
                        </a:solidFill>
                      </a:endParaRPr>
                    </a:p>
                  </a:txBody>
                  <a:tcPr>
                    <a:solidFill>
                      <a:schemeClr val="tx1"/>
                    </a:solidFill>
                  </a:tcPr>
                </a:tc>
                <a:tc>
                  <a:txBody>
                    <a:bodyPr/>
                    <a:lstStyle/>
                    <a:p>
                      <a:pPr algn="ctr"/>
                      <a:r>
                        <a:rPr lang="en-US" sz="2000" b="1" i="1" dirty="0">
                          <a:solidFill>
                            <a:schemeClr val="bg1"/>
                          </a:solidFill>
                        </a:rPr>
                        <a:t>F</a:t>
                      </a:r>
                    </a:p>
                  </a:txBody>
                  <a:tcPr>
                    <a:solidFill>
                      <a:schemeClr val="tx1"/>
                    </a:solidFill>
                  </a:tcPr>
                </a:tc>
                <a:tc>
                  <a:txBody>
                    <a:bodyPr/>
                    <a:lstStyle/>
                    <a:p>
                      <a:pPr algn="ctr"/>
                      <a:r>
                        <a:rPr lang="en-US" sz="2000" b="1" i="1" dirty="0">
                          <a:solidFill>
                            <a:schemeClr val="bg1"/>
                          </a:solidFill>
                        </a:rPr>
                        <a:t>p</a:t>
                      </a:r>
                    </a:p>
                  </a:txBody>
                  <a:tcPr>
                    <a:solidFill>
                      <a:schemeClr val="tx1"/>
                    </a:solidFill>
                  </a:tcPr>
                </a:tc>
                <a:tc>
                  <a:txBody>
                    <a:bodyPr/>
                    <a:lstStyle/>
                    <a:p>
                      <a:pPr algn="ctr"/>
                      <a:r>
                        <a:rPr lang="en-US" sz="2000" b="1" kern="1200" dirty="0">
                          <a:solidFill>
                            <a:schemeClr val="bg1"/>
                          </a:solidFill>
                          <a:effectLst/>
                          <a:latin typeface="+mn-lt"/>
                          <a:ea typeface="+mn-ea"/>
                          <a:cs typeface="+mn-cs"/>
                        </a:rPr>
                        <a:t>partial </a:t>
                      </a:r>
                      <a:r>
                        <a:rPr lang="en-US" sz="2000" b="1" i="1" kern="1200" dirty="0">
                          <a:solidFill>
                            <a:schemeClr val="bg1"/>
                          </a:solidFill>
                          <a:effectLst/>
                          <a:latin typeface="+mn-lt"/>
                          <a:ea typeface="+mn-ea"/>
                          <a:cs typeface="+mn-cs"/>
                        </a:rPr>
                        <a:t>ƞ</a:t>
                      </a:r>
                      <a:r>
                        <a:rPr lang="en-US" sz="2000" b="1" kern="1200" baseline="30000" dirty="0">
                          <a:solidFill>
                            <a:schemeClr val="bg1"/>
                          </a:solidFill>
                          <a:effectLst/>
                          <a:latin typeface="+mn-lt"/>
                          <a:ea typeface="+mn-ea"/>
                          <a:cs typeface="+mn-cs"/>
                        </a:rPr>
                        <a:t>2</a:t>
                      </a:r>
                      <a:r>
                        <a:rPr lang="en-US" sz="2000" b="1" kern="1200" dirty="0">
                          <a:solidFill>
                            <a:schemeClr val="bg1"/>
                          </a:solidFill>
                          <a:effectLst/>
                          <a:latin typeface="+mn-lt"/>
                          <a:ea typeface="+mn-ea"/>
                          <a:cs typeface="+mn-cs"/>
                        </a:rPr>
                        <a:t> </a:t>
                      </a:r>
                      <a:endParaRPr lang="en-US" sz="2000" b="1" dirty="0">
                        <a:solidFill>
                          <a:schemeClr val="bg1"/>
                        </a:solidFill>
                      </a:endParaRPr>
                    </a:p>
                  </a:txBody>
                  <a:tcPr>
                    <a:solidFill>
                      <a:schemeClr val="tx1"/>
                    </a:solidFill>
                  </a:tcPr>
                </a:tc>
                <a:tc>
                  <a:txBody>
                    <a:bodyPr/>
                    <a:lstStyle/>
                    <a:p>
                      <a:pPr algn="ctr"/>
                      <a:r>
                        <a:rPr lang="en-US" sz="2000" b="1" dirty="0">
                          <a:solidFill>
                            <a:schemeClr val="bg1"/>
                          </a:solidFill>
                        </a:rPr>
                        <a:t>Obs. Power</a:t>
                      </a:r>
                    </a:p>
                  </a:txBody>
                  <a:tcPr>
                    <a:solidFill>
                      <a:schemeClr val="tx1"/>
                    </a:solidFill>
                  </a:tcPr>
                </a:tc>
                <a:extLst>
                  <a:ext uri="{0D108BD9-81ED-4DB2-BD59-A6C34878D82A}">
                    <a16:rowId xmlns:a16="http://schemas.microsoft.com/office/drawing/2014/main" val="3820553902"/>
                  </a:ext>
                </a:extLst>
              </a:tr>
              <a:tr h="370840">
                <a:tc>
                  <a:txBody>
                    <a:bodyPr/>
                    <a:lstStyle/>
                    <a:p>
                      <a:pPr algn="ctr"/>
                      <a:r>
                        <a:rPr lang="en-US" dirty="0"/>
                        <a:t>.404</a:t>
                      </a:r>
                    </a:p>
                  </a:txBody>
                  <a:tcPr/>
                </a:tc>
                <a:tc>
                  <a:txBody>
                    <a:bodyPr/>
                    <a:lstStyle/>
                    <a:p>
                      <a:pPr algn="ct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(12, 8)</a:t>
                      </a:r>
                      <a:r>
                        <a:rPr lang="en-US" sz="2000" kern="1200" dirty="0">
                          <a:solidFill>
                            <a:schemeClr val="dk1"/>
                          </a:solidFill>
                          <a:effectLst/>
                          <a:latin typeface="+mn-lt"/>
                          <a:ea typeface="+mn-ea"/>
                          <a:cs typeface="+mn-cs"/>
                        </a:rPr>
                        <a:t> = .985</a:t>
                      </a:r>
                      <a:r>
                        <a:rPr lang="en-US" sz="2000" dirty="0">
                          <a:effectLst/>
                        </a:rPr>
                        <a:t> </a:t>
                      </a:r>
                      <a:endParaRPr lang="en-US" sz="2000" dirty="0"/>
                    </a:p>
                  </a:txBody>
                  <a:tcPr/>
                </a:tc>
                <a:tc>
                  <a:txBody>
                    <a:bodyPr/>
                    <a:lstStyle/>
                    <a:p>
                      <a:pPr algn="ctr"/>
                      <a:r>
                        <a:rPr lang="en-US" sz="2000" kern="1200" dirty="0">
                          <a:solidFill>
                            <a:schemeClr val="dk1"/>
                          </a:solidFill>
                          <a:effectLst/>
                          <a:latin typeface="+mn-lt"/>
                          <a:ea typeface="+mn-ea"/>
                          <a:cs typeface="+mn-cs"/>
                        </a:rPr>
                        <a:t>.526</a:t>
                      </a:r>
                      <a:endParaRPr lang="en-US" sz="2000" dirty="0"/>
                    </a:p>
                  </a:txBody>
                  <a:tcPr/>
                </a:tc>
                <a:tc>
                  <a:txBody>
                    <a:bodyPr/>
                    <a:lstStyle/>
                    <a:p>
                      <a:pPr algn="ctr"/>
                      <a:r>
                        <a:rPr lang="en-US" sz="2000" dirty="0"/>
                        <a:t>.60</a:t>
                      </a:r>
                    </a:p>
                  </a:txBody>
                  <a:tcPr/>
                </a:tc>
                <a:tc>
                  <a:txBody>
                    <a:bodyPr/>
                    <a:lstStyle/>
                    <a:p>
                      <a:pPr algn="ctr"/>
                      <a:r>
                        <a:rPr lang="en-US" sz="2000" dirty="0"/>
                        <a:t>.239</a:t>
                      </a:r>
                    </a:p>
                  </a:txBody>
                  <a:tcPr/>
                </a:tc>
                <a:extLst>
                  <a:ext uri="{0D108BD9-81ED-4DB2-BD59-A6C34878D82A}">
                    <a16:rowId xmlns:a16="http://schemas.microsoft.com/office/drawing/2014/main" val="4022768481"/>
                  </a:ext>
                </a:extLst>
              </a:tr>
            </a:tbl>
          </a:graphicData>
        </a:graphic>
      </p:graphicFrame>
      <p:graphicFrame>
        <p:nvGraphicFramePr>
          <p:cNvPr id="7" name="Table 6">
            <a:extLst>
              <a:ext uri="{FF2B5EF4-FFF2-40B4-BE49-F238E27FC236}">
                <a16:creationId xmlns:a16="http://schemas.microsoft.com/office/drawing/2014/main" id="{BCD2F22C-EB1D-2242-B576-BC8F6D1762D5}"/>
              </a:ext>
            </a:extLst>
          </p:cNvPr>
          <p:cNvGraphicFramePr>
            <a:graphicFrameLocks noGrp="1"/>
          </p:cNvGraphicFramePr>
          <p:nvPr>
            <p:extLst>
              <p:ext uri="{D42A27DB-BD31-4B8C-83A1-F6EECF244321}">
                <p14:modId xmlns:p14="http://schemas.microsoft.com/office/powerpoint/2010/main" val="2745102979"/>
              </p:ext>
            </p:extLst>
          </p:nvPr>
        </p:nvGraphicFramePr>
        <p:xfrm>
          <a:off x="64478" y="4318000"/>
          <a:ext cx="9067800" cy="2377440"/>
        </p:xfrm>
        <a:graphic>
          <a:graphicData uri="http://schemas.openxmlformats.org/drawingml/2006/table">
            <a:tbl>
              <a:tblPr firstRow="1" bandRow="1">
                <a:tableStyleId>{5C22544A-7EE6-4342-B048-85BDC9FD1C3A}</a:tableStyleId>
              </a:tblPr>
              <a:tblGrid>
                <a:gridCol w="1813560">
                  <a:extLst>
                    <a:ext uri="{9D8B030D-6E8A-4147-A177-3AD203B41FA5}">
                      <a16:colId xmlns:a16="http://schemas.microsoft.com/office/drawing/2014/main" val="140101255"/>
                    </a:ext>
                  </a:extLst>
                </a:gridCol>
                <a:gridCol w="1813560">
                  <a:extLst>
                    <a:ext uri="{9D8B030D-6E8A-4147-A177-3AD203B41FA5}">
                      <a16:colId xmlns:a16="http://schemas.microsoft.com/office/drawing/2014/main" val="4085449236"/>
                    </a:ext>
                  </a:extLst>
                </a:gridCol>
                <a:gridCol w="1813560">
                  <a:extLst>
                    <a:ext uri="{9D8B030D-6E8A-4147-A177-3AD203B41FA5}">
                      <a16:colId xmlns:a16="http://schemas.microsoft.com/office/drawing/2014/main" val="125982046"/>
                    </a:ext>
                  </a:extLst>
                </a:gridCol>
                <a:gridCol w="1813560">
                  <a:extLst>
                    <a:ext uri="{9D8B030D-6E8A-4147-A177-3AD203B41FA5}">
                      <a16:colId xmlns:a16="http://schemas.microsoft.com/office/drawing/2014/main" val="3579593771"/>
                    </a:ext>
                  </a:extLst>
                </a:gridCol>
                <a:gridCol w="1813560">
                  <a:extLst>
                    <a:ext uri="{9D8B030D-6E8A-4147-A177-3AD203B41FA5}">
                      <a16:colId xmlns:a16="http://schemas.microsoft.com/office/drawing/2014/main" val="4047570297"/>
                    </a:ext>
                  </a:extLst>
                </a:gridCol>
              </a:tblGrid>
              <a:tr h="370840">
                <a:tc gridSpan="5">
                  <a:txBody>
                    <a:bodyPr/>
                    <a:lstStyle/>
                    <a:p>
                      <a:pPr algn="ctr"/>
                      <a:r>
                        <a:rPr lang="en-US" sz="2000" dirty="0">
                          <a:solidFill>
                            <a:schemeClr val="bg1"/>
                          </a:solidFill>
                        </a:rPr>
                        <a:t>Univariate Tests (Test)</a:t>
                      </a:r>
                    </a:p>
                  </a:txBody>
                  <a:tcPr>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796999"/>
                  </a:ext>
                </a:extLst>
              </a:tr>
              <a:tr h="370840">
                <a:tc>
                  <a:txBody>
                    <a:bodyPr/>
                    <a:lstStyle/>
                    <a:p>
                      <a:pPr algn="ctr"/>
                      <a:r>
                        <a:rPr lang="en-US" b="1" dirty="0">
                          <a:solidFill>
                            <a:schemeClr val="bg1"/>
                          </a:solidFill>
                        </a:rPr>
                        <a:t>Test</a:t>
                      </a:r>
                    </a:p>
                  </a:txBody>
                  <a:tcPr>
                    <a:solidFill>
                      <a:schemeClr val="tx1"/>
                    </a:solidFill>
                  </a:tcPr>
                </a:tc>
                <a:tc>
                  <a:txBody>
                    <a:bodyPr/>
                    <a:lstStyle/>
                    <a:p>
                      <a:pPr algn="ctr"/>
                      <a:r>
                        <a:rPr lang="en-US" sz="2000" b="1" i="1" dirty="0">
                          <a:solidFill>
                            <a:schemeClr val="bg1"/>
                          </a:solidFill>
                        </a:rPr>
                        <a:t>F</a:t>
                      </a:r>
                    </a:p>
                  </a:txBody>
                  <a:tcPr>
                    <a:solidFill>
                      <a:schemeClr val="tx1"/>
                    </a:solidFill>
                  </a:tcPr>
                </a:tc>
                <a:tc>
                  <a:txBody>
                    <a:bodyPr/>
                    <a:lstStyle/>
                    <a:p>
                      <a:pPr algn="ctr"/>
                      <a:r>
                        <a:rPr lang="en-US" sz="2000" b="1" i="1" dirty="0">
                          <a:solidFill>
                            <a:schemeClr val="bg1"/>
                          </a:solidFill>
                        </a:rPr>
                        <a:t>p</a:t>
                      </a:r>
                    </a:p>
                  </a:txBody>
                  <a:tcPr>
                    <a:solidFill>
                      <a:schemeClr val="tx1"/>
                    </a:solidFill>
                  </a:tcPr>
                </a:tc>
                <a:tc>
                  <a:txBody>
                    <a:bodyPr/>
                    <a:lstStyle/>
                    <a:p>
                      <a:pPr algn="ctr"/>
                      <a:r>
                        <a:rPr lang="en-US" sz="2000" b="1" kern="1200" dirty="0">
                          <a:solidFill>
                            <a:schemeClr val="bg1"/>
                          </a:solidFill>
                          <a:effectLst/>
                          <a:latin typeface="+mn-lt"/>
                          <a:ea typeface="+mn-ea"/>
                          <a:cs typeface="+mn-cs"/>
                        </a:rPr>
                        <a:t>partial </a:t>
                      </a:r>
                      <a:r>
                        <a:rPr lang="en-US" sz="2000" b="1" i="1" kern="1200" dirty="0">
                          <a:solidFill>
                            <a:schemeClr val="bg1"/>
                          </a:solidFill>
                          <a:effectLst/>
                          <a:latin typeface="+mn-lt"/>
                          <a:ea typeface="+mn-ea"/>
                          <a:cs typeface="+mn-cs"/>
                        </a:rPr>
                        <a:t>ƞ</a:t>
                      </a:r>
                      <a:r>
                        <a:rPr lang="en-US" sz="2000" b="1" kern="1200" baseline="30000" dirty="0">
                          <a:solidFill>
                            <a:schemeClr val="bg1"/>
                          </a:solidFill>
                          <a:effectLst/>
                          <a:latin typeface="+mn-lt"/>
                          <a:ea typeface="+mn-ea"/>
                          <a:cs typeface="+mn-cs"/>
                        </a:rPr>
                        <a:t>2</a:t>
                      </a:r>
                      <a:r>
                        <a:rPr lang="en-US" sz="2000" b="1" kern="1200" dirty="0">
                          <a:solidFill>
                            <a:schemeClr val="bg1"/>
                          </a:solidFill>
                          <a:effectLst/>
                          <a:latin typeface="+mn-lt"/>
                          <a:ea typeface="+mn-ea"/>
                          <a:cs typeface="+mn-cs"/>
                        </a:rPr>
                        <a:t> </a:t>
                      </a:r>
                      <a:endParaRPr lang="en-US" sz="2000" b="1" dirty="0">
                        <a:solidFill>
                          <a:schemeClr val="bg1"/>
                        </a:solidFill>
                      </a:endParaRPr>
                    </a:p>
                  </a:txBody>
                  <a:tcPr>
                    <a:solidFill>
                      <a:schemeClr val="tx1"/>
                    </a:solidFill>
                  </a:tcPr>
                </a:tc>
                <a:tc>
                  <a:txBody>
                    <a:bodyPr/>
                    <a:lstStyle/>
                    <a:p>
                      <a:pPr algn="ctr"/>
                      <a:r>
                        <a:rPr lang="en-US" sz="2000" b="1" dirty="0">
                          <a:solidFill>
                            <a:schemeClr val="bg1"/>
                          </a:solidFill>
                        </a:rPr>
                        <a:t>Obs. Power</a:t>
                      </a:r>
                    </a:p>
                  </a:txBody>
                  <a:tcPr>
                    <a:solidFill>
                      <a:schemeClr val="tx1"/>
                    </a:solidFill>
                  </a:tcPr>
                </a:tc>
                <a:extLst>
                  <a:ext uri="{0D108BD9-81ED-4DB2-BD59-A6C34878D82A}">
                    <a16:rowId xmlns:a16="http://schemas.microsoft.com/office/drawing/2014/main" val="3820553902"/>
                  </a:ext>
                </a:extLst>
              </a:tr>
              <a:tr h="370840">
                <a:tc>
                  <a:txBody>
                    <a:bodyPr/>
                    <a:lstStyle/>
                    <a:p>
                      <a:pPr algn="ctr"/>
                      <a:r>
                        <a:rPr lang="en-US" b="1" i="1" dirty="0"/>
                        <a:t>BAI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(3, 57)</a:t>
                      </a:r>
                      <a:r>
                        <a:rPr lang="en-US" sz="2000" kern="1200" dirty="0">
                          <a:solidFill>
                            <a:schemeClr val="dk1"/>
                          </a:solidFill>
                          <a:effectLst/>
                          <a:latin typeface="+mn-lt"/>
                          <a:ea typeface="+mn-ea"/>
                          <a:cs typeface="+mn-cs"/>
                        </a:rPr>
                        <a:t> = .907</a:t>
                      </a:r>
                      <a:r>
                        <a:rPr lang="en-US" sz="2000" dirty="0">
                          <a:effectLst/>
                        </a:rPr>
                        <a:t> </a:t>
                      </a:r>
                      <a:endParaRPr lang="en-US" sz="20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.443</a:t>
                      </a:r>
                    </a:p>
                  </a:txBody>
                  <a:tcPr/>
                </a:tc>
                <a:tc>
                  <a:txBody>
                    <a:bodyPr/>
                    <a:lstStyle/>
                    <a:p>
                      <a:pPr algn="ctr"/>
                      <a:r>
                        <a:rPr lang="en-US" sz="2000" dirty="0"/>
                        <a:t>.046</a:t>
                      </a:r>
                    </a:p>
                  </a:txBody>
                  <a:tcPr/>
                </a:tc>
                <a:tc>
                  <a:txBody>
                    <a:bodyPr/>
                    <a:lstStyle/>
                    <a:p>
                      <a:pPr algn="ctr"/>
                      <a:r>
                        <a:rPr lang="en-US" sz="2000" dirty="0"/>
                        <a:t>.237</a:t>
                      </a:r>
                    </a:p>
                  </a:txBody>
                  <a:tcPr/>
                </a:tc>
                <a:extLst>
                  <a:ext uri="{0D108BD9-81ED-4DB2-BD59-A6C34878D82A}">
                    <a16:rowId xmlns:a16="http://schemas.microsoft.com/office/drawing/2014/main" val="2068497528"/>
                  </a:ext>
                </a:extLst>
              </a:tr>
              <a:tr h="370840">
                <a:tc>
                  <a:txBody>
                    <a:bodyPr/>
                    <a:lstStyle/>
                    <a:p>
                      <a:pPr algn="ctr"/>
                      <a:r>
                        <a:rPr lang="en-US" b="1" i="1" dirty="0"/>
                        <a:t>PSS</a:t>
                      </a:r>
                    </a:p>
                  </a:txBody>
                  <a:tcPr/>
                </a:tc>
                <a:tc>
                  <a:txBody>
                    <a:bodyPr/>
                    <a:lstStyle/>
                    <a:p>
                      <a:pPr algn="ct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(3, 57)</a:t>
                      </a:r>
                      <a:r>
                        <a:rPr lang="en-US" sz="2000" kern="1200" dirty="0">
                          <a:solidFill>
                            <a:schemeClr val="dk1"/>
                          </a:solidFill>
                          <a:effectLst/>
                          <a:latin typeface="+mn-lt"/>
                          <a:ea typeface="+mn-ea"/>
                          <a:cs typeface="+mn-cs"/>
                        </a:rPr>
                        <a:t> = .778</a:t>
                      </a:r>
                      <a:r>
                        <a:rPr lang="en-US" sz="2000" dirty="0">
                          <a:effectLst/>
                        </a:rPr>
                        <a:t> </a:t>
                      </a:r>
                      <a:endParaRPr lang="en-US" sz="2000" dirty="0"/>
                    </a:p>
                  </a:txBody>
                  <a:tcPr/>
                </a:tc>
                <a:tc>
                  <a:txBody>
                    <a:bodyPr/>
                    <a:lstStyle/>
                    <a:p>
                      <a:pPr algn="ctr"/>
                      <a:r>
                        <a:rPr lang="en-US" sz="2000" kern="1200" dirty="0">
                          <a:solidFill>
                            <a:schemeClr val="dk1"/>
                          </a:solidFill>
                          <a:effectLst/>
                          <a:latin typeface="+mn-lt"/>
                          <a:ea typeface="+mn-ea"/>
                          <a:cs typeface="+mn-cs"/>
                        </a:rPr>
                        <a:t>.511</a:t>
                      </a:r>
                      <a:endParaRPr lang="en-US" sz="2000" dirty="0"/>
                    </a:p>
                  </a:txBody>
                  <a:tcPr/>
                </a:tc>
                <a:tc>
                  <a:txBody>
                    <a:bodyPr/>
                    <a:lstStyle/>
                    <a:p>
                      <a:pPr algn="ctr"/>
                      <a:r>
                        <a:rPr lang="en-US" sz="2000" dirty="0"/>
                        <a:t>.039</a:t>
                      </a:r>
                    </a:p>
                  </a:txBody>
                  <a:tcPr/>
                </a:tc>
                <a:tc>
                  <a:txBody>
                    <a:bodyPr/>
                    <a:lstStyle/>
                    <a:p>
                      <a:pPr algn="ctr"/>
                      <a:r>
                        <a:rPr lang="en-US" sz="2000" dirty="0"/>
                        <a:t>.207</a:t>
                      </a:r>
                    </a:p>
                  </a:txBody>
                  <a:tcPr/>
                </a:tc>
                <a:extLst>
                  <a:ext uri="{0D108BD9-81ED-4DB2-BD59-A6C34878D82A}">
                    <a16:rowId xmlns:a16="http://schemas.microsoft.com/office/drawing/2014/main" val="4022768481"/>
                  </a:ext>
                </a:extLst>
              </a:tr>
              <a:tr h="370840">
                <a:tc>
                  <a:txBody>
                    <a:bodyPr/>
                    <a:lstStyle/>
                    <a:p>
                      <a:pPr algn="ctr"/>
                      <a:r>
                        <a:rPr lang="en-US" b="1" i="1" dirty="0"/>
                        <a:t>^BDI-II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(3, 57)</a:t>
                      </a:r>
                      <a:r>
                        <a:rPr lang="en-US" sz="2000" kern="1200" dirty="0">
                          <a:solidFill>
                            <a:schemeClr val="dk1"/>
                          </a:solidFill>
                          <a:effectLst/>
                          <a:latin typeface="+mn-lt"/>
                          <a:ea typeface="+mn-ea"/>
                          <a:cs typeface="+mn-cs"/>
                        </a:rPr>
                        <a:t> = .440</a:t>
                      </a:r>
                      <a:r>
                        <a:rPr lang="en-US" sz="2000" dirty="0">
                          <a:effectLst/>
                        </a:rPr>
                        <a:t> </a:t>
                      </a:r>
                      <a:endParaRPr lang="en-US" sz="2000" dirty="0"/>
                    </a:p>
                  </a:txBody>
                  <a:tcPr/>
                </a:tc>
                <a:tc>
                  <a:txBody>
                    <a:bodyPr/>
                    <a:lstStyle/>
                    <a:p>
                      <a:pPr algn="ctr"/>
                      <a:r>
                        <a:rPr lang="en-US" sz="2000" dirty="0"/>
                        <a:t>.667</a:t>
                      </a:r>
                    </a:p>
                  </a:txBody>
                  <a:tcPr/>
                </a:tc>
                <a:tc>
                  <a:txBody>
                    <a:bodyPr/>
                    <a:lstStyle/>
                    <a:p>
                      <a:pPr algn="ctr"/>
                      <a:r>
                        <a:rPr lang="en-US" sz="2000" dirty="0"/>
                        <a:t>.023</a:t>
                      </a:r>
                    </a:p>
                  </a:txBody>
                  <a:tcPr/>
                </a:tc>
                <a:tc>
                  <a:txBody>
                    <a:bodyPr/>
                    <a:lstStyle/>
                    <a:p>
                      <a:pPr algn="ctr"/>
                      <a:r>
                        <a:rPr lang="en-US" sz="2000" dirty="0"/>
                        <a:t>.120</a:t>
                      </a:r>
                    </a:p>
                  </a:txBody>
                  <a:tcPr/>
                </a:tc>
                <a:extLst>
                  <a:ext uri="{0D108BD9-81ED-4DB2-BD59-A6C34878D82A}">
                    <a16:rowId xmlns:a16="http://schemas.microsoft.com/office/drawing/2014/main" val="32137801"/>
                  </a:ext>
                </a:extLst>
              </a:tr>
              <a:tr h="370840">
                <a:tc>
                  <a:txBody>
                    <a:bodyPr/>
                    <a:lstStyle/>
                    <a:p>
                      <a:pPr algn="ctr"/>
                      <a:r>
                        <a:rPr lang="en-US" b="1" i="1" dirty="0"/>
                        <a:t>^SAT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(3, 57)</a:t>
                      </a:r>
                      <a:r>
                        <a:rPr lang="en-US" sz="2000" kern="1200" dirty="0">
                          <a:solidFill>
                            <a:schemeClr val="dk1"/>
                          </a:solidFill>
                          <a:effectLst/>
                          <a:latin typeface="+mn-lt"/>
                          <a:ea typeface="+mn-ea"/>
                          <a:cs typeface="+mn-cs"/>
                        </a:rPr>
                        <a:t> = 3.565</a:t>
                      </a:r>
                      <a:endParaRPr lang="en-US" sz="2000" dirty="0"/>
                    </a:p>
                  </a:txBody>
                  <a:tcPr/>
                </a:tc>
                <a:tc>
                  <a:txBody>
                    <a:bodyPr/>
                    <a:lstStyle/>
                    <a:p>
                      <a:pPr algn="ctr"/>
                      <a:r>
                        <a:rPr lang="en-US" sz="2000" dirty="0"/>
                        <a:t>.046</a:t>
                      </a:r>
                    </a:p>
                  </a:txBody>
                  <a:tcPr/>
                </a:tc>
                <a:tc>
                  <a:txBody>
                    <a:bodyPr/>
                    <a:lstStyle/>
                    <a:p>
                      <a:pPr algn="ctr"/>
                      <a:r>
                        <a:rPr lang="en-US" sz="2000" dirty="0"/>
                        <a:t>.16</a:t>
                      </a:r>
                    </a:p>
                  </a:txBody>
                  <a:tcPr/>
                </a:tc>
                <a:tc>
                  <a:txBody>
                    <a:bodyPr/>
                    <a:lstStyle/>
                    <a:p>
                      <a:pPr algn="ctr"/>
                      <a:r>
                        <a:rPr lang="en-US" sz="2000" dirty="0"/>
                        <a:t>.581</a:t>
                      </a:r>
                    </a:p>
                  </a:txBody>
                  <a:tcPr/>
                </a:tc>
                <a:extLst>
                  <a:ext uri="{0D108BD9-81ED-4DB2-BD59-A6C34878D82A}">
                    <a16:rowId xmlns:a16="http://schemas.microsoft.com/office/drawing/2014/main" val="2296964083"/>
                  </a:ext>
                </a:extLst>
              </a:tr>
            </a:tbl>
          </a:graphicData>
        </a:graphic>
      </p:graphicFrame>
      <p:sp>
        <p:nvSpPr>
          <p:cNvPr id="6" name="Frame 5">
            <a:extLst>
              <a:ext uri="{FF2B5EF4-FFF2-40B4-BE49-F238E27FC236}">
                <a16:creationId xmlns:a16="http://schemas.microsoft.com/office/drawing/2014/main" id="{24BDAFDF-8267-914F-8B1A-A7C92AD66210}"/>
              </a:ext>
            </a:extLst>
          </p:cNvPr>
          <p:cNvSpPr/>
          <p:nvPr/>
        </p:nvSpPr>
        <p:spPr>
          <a:xfrm>
            <a:off x="3912577" y="6248400"/>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0305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B347-276B-E544-9BA4-64125714F596}"/>
              </a:ext>
            </a:extLst>
          </p:cNvPr>
          <p:cNvSpPr>
            <a:spLocks noGrp="1"/>
          </p:cNvSpPr>
          <p:nvPr>
            <p:ph type="title"/>
          </p:nvPr>
        </p:nvSpPr>
        <p:spPr>
          <a:xfrm>
            <a:off x="457200" y="533400"/>
            <a:ext cx="8229600" cy="685800"/>
          </a:xfrm>
        </p:spPr>
        <p:txBody>
          <a:bodyPr/>
          <a:lstStyle/>
          <a:p>
            <a:r>
              <a:rPr lang="en-US" b="1" dirty="0">
                <a:latin typeface="Century Gothic" panose="020B0502020202020204" pitchFamily="34" charset="0"/>
              </a:rPr>
              <a:t>Results</a:t>
            </a:r>
          </a:p>
        </p:txBody>
      </p:sp>
      <p:sp>
        <p:nvSpPr>
          <p:cNvPr id="3" name="Content Placeholder 2">
            <a:extLst>
              <a:ext uri="{FF2B5EF4-FFF2-40B4-BE49-F238E27FC236}">
                <a16:creationId xmlns:a16="http://schemas.microsoft.com/office/drawing/2014/main" id="{96594E74-4044-4947-A299-1FA7B9714B79}"/>
              </a:ext>
            </a:extLst>
          </p:cNvPr>
          <p:cNvSpPr>
            <a:spLocks noGrp="1"/>
          </p:cNvSpPr>
          <p:nvPr>
            <p:ph idx="1"/>
          </p:nvPr>
        </p:nvSpPr>
        <p:spPr>
          <a:xfrm>
            <a:off x="76200" y="1295400"/>
            <a:ext cx="6729046" cy="609600"/>
          </a:xfrm>
          <a:ln w="12700">
            <a:solidFill>
              <a:srgbClr val="FFC000"/>
            </a:solidFill>
          </a:ln>
        </p:spPr>
        <p:txBody>
          <a:bodyPr anchor="ctr"/>
          <a:lstStyle/>
          <a:p>
            <a:pPr marL="0" indent="0" algn="ctr">
              <a:buNone/>
            </a:pPr>
            <a:r>
              <a:rPr lang="en-US" sz="2200" b="1" i="1" dirty="0">
                <a:latin typeface="Century Gothic" panose="020B0502020202020204" pitchFamily="34" charset="0"/>
              </a:rPr>
              <a:t>Exploratory RQ2: Demographics </a:t>
            </a:r>
            <a:r>
              <a:rPr lang="en-US" sz="2200" i="1" dirty="0">
                <a:latin typeface="Century Gothic" panose="020B0502020202020204" pitchFamily="34" charset="0"/>
              </a:rPr>
              <a:t>(RM-MANOVA)</a:t>
            </a:r>
          </a:p>
        </p:txBody>
      </p:sp>
      <p:graphicFrame>
        <p:nvGraphicFramePr>
          <p:cNvPr id="5" name="Table 4">
            <a:extLst>
              <a:ext uri="{FF2B5EF4-FFF2-40B4-BE49-F238E27FC236}">
                <a16:creationId xmlns:a16="http://schemas.microsoft.com/office/drawing/2014/main" id="{5070EEE6-CDFF-2E4E-81EA-DF4268BB7989}"/>
              </a:ext>
            </a:extLst>
          </p:cNvPr>
          <p:cNvGraphicFramePr>
            <a:graphicFrameLocks noGrp="1"/>
          </p:cNvGraphicFramePr>
          <p:nvPr>
            <p:extLst>
              <p:ext uri="{D42A27DB-BD31-4B8C-83A1-F6EECF244321}">
                <p14:modId xmlns:p14="http://schemas.microsoft.com/office/powerpoint/2010/main" val="2194801641"/>
              </p:ext>
            </p:extLst>
          </p:nvPr>
        </p:nvGraphicFramePr>
        <p:xfrm>
          <a:off x="41031" y="2072794"/>
          <a:ext cx="9091248" cy="4709006"/>
        </p:xfrm>
        <a:graphic>
          <a:graphicData uri="http://schemas.openxmlformats.org/drawingml/2006/table">
            <a:tbl>
              <a:tblPr firstRow="1" bandRow="1">
                <a:tableStyleId>{5C22544A-7EE6-4342-B048-85BDC9FD1C3A}</a:tableStyleId>
              </a:tblPr>
              <a:tblGrid>
                <a:gridCol w="1515208">
                  <a:extLst>
                    <a:ext uri="{9D8B030D-6E8A-4147-A177-3AD203B41FA5}">
                      <a16:colId xmlns:a16="http://schemas.microsoft.com/office/drawing/2014/main" val="1415582721"/>
                    </a:ext>
                  </a:extLst>
                </a:gridCol>
                <a:gridCol w="1515208">
                  <a:extLst>
                    <a:ext uri="{9D8B030D-6E8A-4147-A177-3AD203B41FA5}">
                      <a16:colId xmlns:a16="http://schemas.microsoft.com/office/drawing/2014/main" val="210826502"/>
                    </a:ext>
                  </a:extLst>
                </a:gridCol>
                <a:gridCol w="1515208">
                  <a:extLst>
                    <a:ext uri="{9D8B030D-6E8A-4147-A177-3AD203B41FA5}">
                      <a16:colId xmlns:a16="http://schemas.microsoft.com/office/drawing/2014/main" val="4085449236"/>
                    </a:ext>
                  </a:extLst>
                </a:gridCol>
                <a:gridCol w="1515208">
                  <a:extLst>
                    <a:ext uri="{9D8B030D-6E8A-4147-A177-3AD203B41FA5}">
                      <a16:colId xmlns:a16="http://schemas.microsoft.com/office/drawing/2014/main" val="125982046"/>
                    </a:ext>
                  </a:extLst>
                </a:gridCol>
                <a:gridCol w="1515208">
                  <a:extLst>
                    <a:ext uri="{9D8B030D-6E8A-4147-A177-3AD203B41FA5}">
                      <a16:colId xmlns:a16="http://schemas.microsoft.com/office/drawing/2014/main" val="3579593771"/>
                    </a:ext>
                  </a:extLst>
                </a:gridCol>
                <a:gridCol w="1515208">
                  <a:extLst>
                    <a:ext uri="{9D8B030D-6E8A-4147-A177-3AD203B41FA5}">
                      <a16:colId xmlns:a16="http://schemas.microsoft.com/office/drawing/2014/main" val="4047570297"/>
                    </a:ext>
                  </a:extLst>
                </a:gridCol>
              </a:tblGrid>
              <a:tr h="460279">
                <a:tc gridSpan="6">
                  <a:txBody>
                    <a:bodyPr/>
                    <a:lstStyle/>
                    <a:p>
                      <a:pPr algn="ctr"/>
                      <a:r>
                        <a:rPr lang="en-US" sz="2000" dirty="0">
                          <a:solidFill>
                            <a:schemeClr val="bg1"/>
                          </a:solidFill>
                        </a:rPr>
                        <a:t>Multivariate Test (Within-Subjects)</a:t>
                      </a:r>
                    </a:p>
                  </a:txBody>
                  <a:tcPr>
                    <a:solidFill>
                      <a:schemeClr val="tx1"/>
                    </a:solidFill>
                  </a:tcPr>
                </a:tc>
                <a:tc hMerge="1">
                  <a:txBody>
                    <a:bodyPr/>
                    <a:lstStyle/>
                    <a:p>
                      <a:pPr algn="ctr"/>
                      <a:endParaRPr lang="en-US" sz="2000" dirty="0">
                        <a:solidFill>
                          <a:schemeClr val="bg1"/>
                        </a:solidFill>
                      </a:endParaRPr>
                    </a:p>
                  </a:txBody>
                  <a:tcPr>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796999"/>
                  </a:ext>
                </a:extLst>
              </a:tr>
              <a:tr h="743527">
                <a:tc>
                  <a:txBody>
                    <a:bodyPr/>
                    <a:lstStyle/>
                    <a:p>
                      <a:pPr algn="ctr"/>
                      <a:r>
                        <a:rPr lang="en-US" b="1" dirty="0">
                          <a:solidFill>
                            <a:schemeClr val="bg1"/>
                          </a:solidFill>
                        </a:rPr>
                        <a:t>Demo. Variable</a:t>
                      </a:r>
                    </a:p>
                  </a:txBody>
                  <a:tcPr>
                    <a:solidFill>
                      <a:schemeClr val="tx1"/>
                    </a:solidFill>
                  </a:tcPr>
                </a:tc>
                <a:tc>
                  <a:txBody>
                    <a:bodyPr/>
                    <a:lstStyle/>
                    <a:p>
                      <a:pPr algn="ctr"/>
                      <a:r>
                        <a:rPr lang="en-US" sz="1800" b="1" kern="1200" dirty="0">
                          <a:solidFill>
                            <a:schemeClr val="bg1"/>
                          </a:solidFill>
                          <a:effectLst/>
                          <a:latin typeface="+mn-lt"/>
                          <a:ea typeface="+mn-ea"/>
                          <a:cs typeface="+mn-cs"/>
                        </a:rPr>
                        <a:t>Wilks’ </a:t>
                      </a:r>
                      <a:r>
                        <a:rPr lang="en-US" sz="1800" b="1" kern="1200" dirty="0" err="1">
                          <a:solidFill>
                            <a:schemeClr val="bg1"/>
                          </a:solidFill>
                          <a:effectLst/>
                          <a:latin typeface="+mn-lt"/>
                          <a:ea typeface="+mn-ea"/>
                          <a:cs typeface="+mn-cs"/>
                        </a:rPr>
                        <a:t>λ</a:t>
                      </a:r>
                      <a:r>
                        <a:rPr lang="en-US" b="1" dirty="0">
                          <a:solidFill>
                            <a:schemeClr val="bg1"/>
                          </a:solidFill>
                          <a:effectLst/>
                        </a:rPr>
                        <a:t> </a:t>
                      </a:r>
                      <a:endParaRPr lang="en-US" b="1" dirty="0">
                        <a:solidFill>
                          <a:schemeClr val="bg1"/>
                        </a:solidFill>
                      </a:endParaRPr>
                    </a:p>
                  </a:txBody>
                  <a:tcPr>
                    <a:solidFill>
                      <a:schemeClr val="tx1"/>
                    </a:solidFill>
                  </a:tcPr>
                </a:tc>
                <a:tc>
                  <a:txBody>
                    <a:bodyPr/>
                    <a:lstStyle/>
                    <a:p>
                      <a:pPr algn="ctr"/>
                      <a:r>
                        <a:rPr lang="en-US" sz="2000" b="1" i="1" dirty="0">
                          <a:solidFill>
                            <a:schemeClr val="bg1"/>
                          </a:solidFill>
                        </a:rPr>
                        <a:t>F</a:t>
                      </a:r>
                    </a:p>
                  </a:txBody>
                  <a:tcPr>
                    <a:solidFill>
                      <a:schemeClr val="tx1"/>
                    </a:solidFill>
                  </a:tcPr>
                </a:tc>
                <a:tc>
                  <a:txBody>
                    <a:bodyPr/>
                    <a:lstStyle/>
                    <a:p>
                      <a:pPr algn="ctr"/>
                      <a:r>
                        <a:rPr lang="en-US" sz="2000" b="1" i="1" dirty="0">
                          <a:solidFill>
                            <a:schemeClr val="bg1"/>
                          </a:solidFill>
                        </a:rPr>
                        <a:t>p</a:t>
                      </a:r>
                    </a:p>
                  </a:txBody>
                  <a:tcPr>
                    <a:solidFill>
                      <a:schemeClr val="tx1"/>
                    </a:solidFill>
                  </a:tcPr>
                </a:tc>
                <a:tc>
                  <a:txBody>
                    <a:bodyPr/>
                    <a:lstStyle/>
                    <a:p>
                      <a:pPr algn="ctr"/>
                      <a:r>
                        <a:rPr lang="en-US" sz="2000" b="1" kern="1200" dirty="0">
                          <a:solidFill>
                            <a:schemeClr val="bg1"/>
                          </a:solidFill>
                          <a:effectLst/>
                          <a:latin typeface="+mn-lt"/>
                          <a:ea typeface="+mn-ea"/>
                          <a:cs typeface="+mn-cs"/>
                        </a:rPr>
                        <a:t>partial </a:t>
                      </a:r>
                      <a:r>
                        <a:rPr lang="en-US" sz="2000" b="1" i="1" kern="1200" dirty="0">
                          <a:solidFill>
                            <a:schemeClr val="bg1"/>
                          </a:solidFill>
                          <a:effectLst/>
                          <a:latin typeface="+mn-lt"/>
                          <a:ea typeface="+mn-ea"/>
                          <a:cs typeface="+mn-cs"/>
                        </a:rPr>
                        <a:t>ƞ</a:t>
                      </a:r>
                      <a:r>
                        <a:rPr lang="en-US" sz="2000" b="1" kern="1200" baseline="30000" dirty="0">
                          <a:solidFill>
                            <a:schemeClr val="bg1"/>
                          </a:solidFill>
                          <a:effectLst/>
                          <a:latin typeface="+mn-lt"/>
                          <a:ea typeface="+mn-ea"/>
                          <a:cs typeface="+mn-cs"/>
                        </a:rPr>
                        <a:t>2</a:t>
                      </a:r>
                      <a:r>
                        <a:rPr lang="en-US" sz="2000" b="1" kern="1200" dirty="0">
                          <a:solidFill>
                            <a:schemeClr val="bg1"/>
                          </a:solidFill>
                          <a:effectLst/>
                          <a:latin typeface="+mn-lt"/>
                          <a:ea typeface="+mn-ea"/>
                          <a:cs typeface="+mn-cs"/>
                        </a:rPr>
                        <a:t> </a:t>
                      </a:r>
                      <a:endParaRPr lang="en-US" sz="2000" b="1" dirty="0">
                        <a:solidFill>
                          <a:schemeClr val="bg1"/>
                        </a:solidFill>
                      </a:endParaRPr>
                    </a:p>
                  </a:txBody>
                  <a:tcPr>
                    <a:solidFill>
                      <a:schemeClr val="tx1"/>
                    </a:solidFill>
                  </a:tcPr>
                </a:tc>
                <a:tc>
                  <a:txBody>
                    <a:bodyPr/>
                    <a:lstStyle/>
                    <a:p>
                      <a:pPr algn="ctr"/>
                      <a:r>
                        <a:rPr lang="en-US" sz="2000" b="1" dirty="0">
                          <a:solidFill>
                            <a:schemeClr val="bg1"/>
                          </a:solidFill>
                        </a:rPr>
                        <a:t>Obs. Power</a:t>
                      </a:r>
                    </a:p>
                  </a:txBody>
                  <a:tcPr>
                    <a:solidFill>
                      <a:schemeClr val="tx1"/>
                    </a:solidFill>
                  </a:tcPr>
                </a:tc>
                <a:extLst>
                  <a:ext uri="{0D108BD9-81ED-4DB2-BD59-A6C34878D82A}">
                    <a16:rowId xmlns:a16="http://schemas.microsoft.com/office/drawing/2014/main" val="3820553902"/>
                  </a:ext>
                </a:extLst>
              </a:tr>
              <a:tr h="460279">
                <a:tc>
                  <a:txBody>
                    <a:bodyPr/>
                    <a:lstStyle/>
                    <a:p>
                      <a:pPr algn="ctr"/>
                      <a:r>
                        <a:rPr lang="en-US" dirty="0"/>
                        <a:t>Age</a:t>
                      </a:r>
                    </a:p>
                  </a:txBody>
                  <a:tcPr/>
                </a:tc>
                <a:tc>
                  <a:txBody>
                    <a:bodyPr/>
                    <a:lstStyle/>
                    <a:p>
                      <a:pPr algn="ctr"/>
                      <a:r>
                        <a:rPr lang="en-US" dirty="0"/>
                        <a:t>.585</a:t>
                      </a:r>
                    </a:p>
                  </a:txBody>
                  <a:tcPr/>
                </a:tc>
                <a:tc>
                  <a:txBody>
                    <a:bodyPr/>
                    <a:lstStyle/>
                    <a:p>
                      <a:pPr algn="ct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(24,84 )</a:t>
                      </a:r>
                      <a:r>
                        <a:rPr lang="en-US" sz="2000" kern="1200" dirty="0">
                          <a:solidFill>
                            <a:schemeClr val="dk1"/>
                          </a:solidFill>
                          <a:effectLst/>
                          <a:latin typeface="+mn-lt"/>
                          <a:ea typeface="+mn-ea"/>
                          <a:cs typeface="+mn-cs"/>
                        </a:rPr>
                        <a:t> = </a:t>
                      </a:r>
                      <a:r>
                        <a:rPr lang="en-US" sz="2000" dirty="0">
                          <a:effectLst/>
                        </a:rPr>
                        <a:t> 1.075</a:t>
                      </a:r>
                      <a:endParaRPr lang="en-US" sz="2000" dirty="0"/>
                    </a:p>
                  </a:txBody>
                  <a:tcPr/>
                </a:tc>
                <a:tc>
                  <a:txBody>
                    <a:bodyPr/>
                    <a:lstStyle/>
                    <a:p>
                      <a:pPr algn="ctr"/>
                      <a:r>
                        <a:rPr lang="en-US" sz="2000" dirty="0"/>
                        <a:t>.389</a:t>
                      </a:r>
                    </a:p>
                  </a:txBody>
                  <a:tcPr/>
                </a:tc>
                <a:tc>
                  <a:txBody>
                    <a:bodyPr/>
                    <a:lstStyle/>
                    <a:p>
                      <a:pPr algn="ctr"/>
                      <a:r>
                        <a:rPr lang="en-US" sz="2000" dirty="0"/>
                        <a:t>.235</a:t>
                      </a:r>
                    </a:p>
                  </a:txBody>
                  <a:tcPr/>
                </a:tc>
                <a:tc>
                  <a:txBody>
                    <a:bodyPr/>
                    <a:lstStyle/>
                    <a:p>
                      <a:pPr algn="ctr"/>
                      <a:r>
                        <a:rPr lang="en-US" sz="2000" dirty="0"/>
                        <a:t>.769</a:t>
                      </a:r>
                    </a:p>
                  </a:txBody>
                  <a:tcPr/>
                </a:tc>
                <a:extLst>
                  <a:ext uri="{0D108BD9-81ED-4DB2-BD59-A6C34878D82A}">
                    <a16:rowId xmlns:a16="http://schemas.microsoft.com/office/drawing/2014/main" val="4022768481"/>
                  </a:ext>
                </a:extLst>
              </a:tr>
              <a:tr h="460279">
                <a:tc>
                  <a:txBody>
                    <a:bodyPr/>
                    <a:lstStyle/>
                    <a:p>
                      <a:pPr algn="ctr"/>
                      <a:r>
                        <a:rPr lang="en-US" dirty="0"/>
                        <a:t>Race/Ethnic.</a:t>
                      </a:r>
                    </a:p>
                  </a:txBody>
                  <a:tcPr/>
                </a:tc>
                <a:tc>
                  <a:txBody>
                    <a:bodyPr/>
                    <a:lstStyle/>
                    <a:p>
                      <a:pPr algn="ctr"/>
                      <a:r>
                        <a:rPr lang="en-US" dirty="0"/>
                        <a:t>.521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(24,84 )</a:t>
                      </a:r>
                      <a:r>
                        <a:rPr lang="en-US" sz="2000" kern="1200" dirty="0">
                          <a:solidFill>
                            <a:schemeClr val="dk1"/>
                          </a:solidFill>
                          <a:effectLst/>
                          <a:latin typeface="+mn-lt"/>
                          <a:ea typeface="+mn-ea"/>
                          <a:cs typeface="+mn-cs"/>
                        </a:rPr>
                        <a:t> = </a:t>
                      </a:r>
                      <a:r>
                        <a:rPr lang="en-US" sz="2000" dirty="0">
                          <a:effectLst/>
                        </a:rPr>
                        <a:t> 1.374</a:t>
                      </a:r>
                      <a:endParaRPr lang="en-US" sz="2000" dirty="0"/>
                    </a:p>
                  </a:txBody>
                  <a:tcPr/>
                </a:tc>
                <a:tc>
                  <a:txBody>
                    <a:bodyPr/>
                    <a:lstStyle/>
                    <a:p>
                      <a:pPr algn="ctr"/>
                      <a:r>
                        <a:rPr lang="en-US" sz="2000" dirty="0"/>
                        <a:t>.161</a:t>
                      </a:r>
                    </a:p>
                  </a:txBody>
                  <a:tcPr/>
                </a:tc>
                <a:tc>
                  <a:txBody>
                    <a:bodyPr/>
                    <a:lstStyle/>
                    <a:p>
                      <a:pPr algn="ctr"/>
                      <a:r>
                        <a:rPr lang="en-US" sz="2000" dirty="0"/>
                        <a:t>.278</a:t>
                      </a:r>
                    </a:p>
                  </a:txBody>
                  <a:tcPr/>
                </a:tc>
                <a:tc>
                  <a:txBody>
                    <a:bodyPr/>
                    <a:lstStyle/>
                    <a:p>
                      <a:pPr algn="ctr"/>
                      <a:r>
                        <a:rPr lang="en-US" sz="2000" dirty="0"/>
                        <a:t>.879</a:t>
                      </a:r>
                    </a:p>
                  </a:txBody>
                  <a:tcPr/>
                </a:tc>
                <a:extLst>
                  <a:ext uri="{0D108BD9-81ED-4DB2-BD59-A6C34878D82A}">
                    <a16:rowId xmlns:a16="http://schemas.microsoft.com/office/drawing/2014/main" val="3118747472"/>
                  </a:ext>
                </a:extLst>
              </a:tr>
              <a:tr h="460279">
                <a:tc>
                  <a:txBody>
                    <a:bodyPr/>
                    <a:lstStyle/>
                    <a:p>
                      <a:pPr algn="ctr"/>
                      <a:r>
                        <a:rPr lang="en-US" dirty="0"/>
                        <a:t>Gender</a:t>
                      </a:r>
                    </a:p>
                  </a:txBody>
                  <a:tcPr/>
                </a:tc>
                <a:tc>
                  <a:txBody>
                    <a:bodyPr/>
                    <a:lstStyle/>
                    <a:p>
                      <a:pPr algn="ctr"/>
                      <a:r>
                        <a:rPr lang="en-US" dirty="0"/>
                        <a:t>.553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(24,84 )</a:t>
                      </a:r>
                      <a:r>
                        <a:rPr lang="en-US" sz="2000" kern="1200" dirty="0">
                          <a:solidFill>
                            <a:schemeClr val="dk1"/>
                          </a:solidFill>
                          <a:effectLst/>
                          <a:latin typeface="+mn-lt"/>
                          <a:ea typeface="+mn-ea"/>
                          <a:cs typeface="+mn-cs"/>
                        </a:rPr>
                        <a:t> = </a:t>
                      </a:r>
                      <a:r>
                        <a:rPr lang="en-US" sz="2000" dirty="0">
                          <a:effectLst/>
                        </a:rPr>
                        <a:t> 1.207</a:t>
                      </a:r>
                      <a:endParaRPr lang="en-US" sz="2000" dirty="0"/>
                    </a:p>
                  </a:txBody>
                  <a:tcPr/>
                </a:tc>
                <a:tc>
                  <a:txBody>
                    <a:bodyPr/>
                    <a:lstStyle/>
                    <a:p>
                      <a:pPr algn="ctr"/>
                      <a:r>
                        <a:rPr lang="en-US" sz="2000" dirty="0"/>
                        <a:t>.261</a:t>
                      </a:r>
                    </a:p>
                  </a:txBody>
                  <a:tcPr/>
                </a:tc>
                <a:tc>
                  <a:txBody>
                    <a:bodyPr/>
                    <a:lstStyle/>
                    <a:p>
                      <a:pPr algn="ctr"/>
                      <a:r>
                        <a:rPr lang="en-US" sz="2000" dirty="0"/>
                        <a:t>.256</a:t>
                      </a:r>
                    </a:p>
                  </a:txBody>
                  <a:tcPr/>
                </a:tc>
                <a:tc>
                  <a:txBody>
                    <a:bodyPr/>
                    <a:lstStyle/>
                    <a:p>
                      <a:pPr algn="ctr"/>
                      <a:r>
                        <a:rPr lang="en-US" sz="2000" dirty="0"/>
                        <a:t>.829</a:t>
                      </a:r>
                    </a:p>
                  </a:txBody>
                  <a:tcPr/>
                </a:tc>
                <a:extLst>
                  <a:ext uri="{0D108BD9-81ED-4DB2-BD59-A6C34878D82A}">
                    <a16:rowId xmlns:a16="http://schemas.microsoft.com/office/drawing/2014/main" val="1254577609"/>
                  </a:ext>
                </a:extLst>
              </a:tr>
              <a:tr h="460279">
                <a:tc>
                  <a:txBody>
                    <a:bodyPr/>
                    <a:lstStyle/>
                    <a:p>
                      <a:pPr algn="ctr"/>
                      <a:r>
                        <a:rPr lang="en-US" dirty="0"/>
                        <a:t>Major</a:t>
                      </a:r>
                    </a:p>
                  </a:txBody>
                  <a:tcPr/>
                </a:tc>
                <a:tc>
                  <a:txBody>
                    <a:bodyPr/>
                    <a:lstStyle/>
                    <a:p>
                      <a:pPr algn="ctr"/>
                      <a:r>
                        <a:rPr lang="en-US" dirty="0"/>
                        <a:t>.446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(36,125 )</a:t>
                      </a:r>
                      <a:r>
                        <a:rPr lang="en-US" sz="2000" kern="1200" dirty="0">
                          <a:solidFill>
                            <a:schemeClr val="dk1"/>
                          </a:solidFill>
                          <a:effectLst/>
                          <a:latin typeface="+mn-lt"/>
                          <a:ea typeface="+mn-ea"/>
                          <a:cs typeface="+mn-cs"/>
                        </a:rPr>
                        <a:t> = </a:t>
                      </a:r>
                      <a:r>
                        <a:rPr lang="en-US" sz="2000" dirty="0">
                          <a:effectLst/>
                        </a:rPr>
                        <a:t> 1.091</a:t>
                      </a:r>
                      <a:endParaRPr lang="en-US" sz="2000" dirty="0"/>
                    </a:p>
                  </a:txBody>
                  <a:tcPr/>
                </a:tc>
                <a:tc>
                  <a:txBody>
                    <a:bodyPr/>
                    <a:lstStyle/>
                    <a:p>
                      <a:pPr algn="ctr"/>
                      <a:r>
                        <a:rPr lang="en-US" sz="2000" dirty="0"/>
                        <a:t>.353</a:t>
                      </a:r>
                    </a:p>
                  </a:txBody>
                  <a:tcPr/>
                </a:tc>
                <a:tc>
                  <a:txBody>
                    <a:bodyPr/>
                    <a:lstStyle/>
                    <a:p>
                      <a:pPr algn="ctr"/>
                      <a:r>
                        <a:rPr lang="en-US" sz="2000" dirty="0"/>
                        <a:t>.236</a:t>
                      </a:r>
                    </a:p>
                  </a:txBody>
                  <a:tcPr/>
                </a:tc>
                <a:tc>
                  <a:txBody>
                    <a:bodyPr/>
                    <a:lstStyle/>
                    <a:p>
                      <a:pPr algn="ctr"/>
                      <a:r>
                        <a:rPr lang="en-US" sz="2000" dirty="0"/>
                        <a:t>.894</a:t>
                      </a:r>
                    </a:p>
                  </a:txBody>
                  <a:tcPr/>
                </a:tc>
                <a:extLst>
                  <a:ext uri="{0D108BD9-81ED-4DB2-BD59-A6C34878D82A}">
                    <a16:rowId xmlns:a16="http://schemas.microsoft.com/office/drawing/2014/main" val="2903898474"/>
                  </a:ext>
                </a:extLst>
              </a:tr>
              <a:tr h="460279">
                <a:tc>
                  <a:txBody>
                    <a:bodyPr/>
                    <a:lstStyle/>
                    <a:p>
                      <a:pPr algn="ctr"/>
                      <a:r>
                        <a:rPr lang="en-US" dirty="0"/>
                        <a:t>Counseling</a:t>
                      </a:r>
                    </a:p>
                  </a:txBody>
                  <a:tcPr/>
                </a:tc>
                <a:tc>
                  <a:txBody>
                    <a:bodyPr/>
                    <a:lstStyle/>
                    <a:p>
                      <a:pPr algn="ctr"/>
                      <a:r>
                        <a:rPr lang="en-US" dirty="0"/>
                        <a:t>.546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(48,164 )</a:t>
                      </a:r>
                      <a:r>
                        <a:rPr lang="en-US" sz="2000" kern="1200" dirty="0">
                          <a:solidFill>
                            <a:schemeClr val="dk1"/>
                          </a:solidFill>
                          <a:effectLst/>
                          <a:latin typeface="+mn-lt"/>
                          <a:ea typeface="+mn-ea"/>
                          <a:cs typeface="+mn-cs"/>
                        </a:rPr>
                        <a:t> = </a:t>
                      </a:r>
                      <a:r>
                        <a:rPr lang="en-US" sz="2000" dirty="0">
                          <a:effectLst/>
                        </a:rPr>
                        <a:t> .581</a:t>
                      </a:r>
                      <a:endParaRPr lang="en-US" sz="2000" dirty="0"/>
                    </a:p>
                  </a:txBody>
                  <a:tcPr/>
                </a:tc>
                <a:tc>
                  <a:txBody>
                    <a:bodyPr/>
                    <a:lstStyle/>
                    <a:p>
                      <a:pPr algn="ctr"/>
                      <a:r>
                        <a:rPr lang="en-US" sz="2000" dirty="0"/>
                        <a:t>.985</a:t>
                      </a:r>
                    </a:p>
                  </a:txBody>
                  <a:tcPr/>
                </a:tc>
                <a:tc>
                  <a:txBody>
                    <a:bodyPr/>
                    <a:lstStyle/>
                    <a:p>
                      <a:pPr algn="ctr"/>
                      <a:r>
                        <a:rPr lang="en-US" sz="2000" dirty="0"/>
                        <a:t>.140</a:t>
                      </a:r>
                    </a:p>
                  </a:txBody>
                  <a:tcPr/>
                </a:tc>
                <a:tc>
                  <a:txBody>
                    <a:bodyPr/>
                    <a:lstStyle/>
                    <a:p>
                      <a:pPr algn="ctr"/>
                      <a:r>
                        <a:rPr lang="en-US" sz="2000" dirty="0"/>
                        <a:t>.630</a:t>
                      </a:r>
                    </a:p>
                  </a:txBody>
                  <a:tcPr/>
                </a:tc>
                <a:extLst>
                  <a:ext uri="{0D108BD9-81ED-4DB2-BD59-A6C34878D82A}">
                    <a16:rowId xmlns:a16="http://schemas.microsoft.com/office/drawing/2014/main" val="2938091847"/>
                  </a:ext>
                </a:extLst>
              </a:tr>
            </a:tbl>
          </a:graphicData>
        </a:graphic>
      </p:graphicFrame>
    </p:spTree>
    <p:extLst>
      <p:ext uri="{BB962C8B-B14F-4D97-AF65-F5344CB8AC3E}">
        <p14:creationId xmlns:p14="http://schemas.microsoft.com/office/powerpoint/2010/main" val="266484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580C-D2DA-3149-925D-1ED845466A00}"/>
              </a:ext>
            </a:extLst>
          </p:cNvPr>
          <p:cNvSpPr>
            <a:spLocks noGrp="1"/>
          </p:cNvSpPr>
          <p:nvPr>
            <p:ph type="title"/>
          </p:nvPr>
        </p:nvSpPr>
        <p:spPr>
          <a:xfrm>
            <a:off x="457200" y="457200"/>
            <a:ext cx="8229600" cy="838200"/>
          </a:xfrm>
        </p:spPr>
        <p:txBody>
          <a:bodyPr/>
          <a:lstStyle/>
          <a:p>
            <a:r>
              <a:rPr lang="en-US" sz="4000" b="1" dirty="0">
                <a:latin typeface="Century Gothic" panose="020B0502020202020204" pitchFamily="34" charset="0"/>
              </a:rPr>
              <a:t>Limitations</a:t>
            </a:r>
          </a:p>
        </p:txBody>
      </p:sp>
      <p:sp>
        <p:nvSpPr>
          <p:cNvPr id="3" name="Content Placeholder 2">
            <a:extLst>
              <a:ext uri="{FF2B5EF4-FFF2-40B4-BE49-F238E27FC236}">
                <a16:creationId xmlns:a16="http://schemas.microsoft.com/office/drawing/2014/main" id="{88B63876-EBDE-D848-9FA7-71F0DEAA790A}"/>
              </a:ext>
            </a:extLst>
          </p:cNvPr>
          <p:cNvSpPr>
            <a:spLocks noGrp="1"/>
          </p:cNvSpPr>
          <p:nvPr>
            <p:ph idx="1"/>
          </p:nvPr>
        </p:nvSpPr>
        <p:spPr>
          <a:xfrm>
            <a:off x="0" y="990600"/>
            <a:ext cx="9144000" cy="5867400"/>
          </a:xfrm>
        </p:spPr>
        <p:txBody>
          <a:bodyPr/>
          <a:lstStyle/>
          <a:p>
            <a:r>
              <a:rPr lang="en-US" sz="2200" b="1" i="1" dirty="0">
                <a:latin typeface="Century Gothic" panose="020B0502020202020204" pitchFamily="34" charset="0"/>
              </a:rPr>
              <a:t>Research Design</a:t>
            </a:r>
          </a:p>
          <a:p>
            <a:pPr lvl="1"/>
            <a:r>
              <a:rPr lang="en-US" sz="2000" dirty="0">
                <a:latin typeface="Century Gothic" panose="020B0502020202020204" pitchFamily="34" charset="0"/>
              </a:rPr>
              <a:t>Quasi-experimental</a:t>
            </a:r>
          </a:p>
          <a:p>
            <a:pPr lvl="2"/>
            <a:r>
              <a:rPr lang="en-US" sz="2000" dirty="0">
                <a:latin typeface="Century Gothic" panose="020B0502020202020204" pitchFamily="34" charset="0"/>
              </a:rPr>
              <a:t>Lack of randomization</a:t>
            </a:r>
          </a:p>
          <a:p>
            <a:pPr lvl="1"/>
            <a:r>
              <a:rPr lang="en-US" sz="2000" dirty="0">
                <a:latin typeface="Century Gothic" panose="020B0502020202020204" pitchFamily="34" charset="0"/>
              </a:rPr>
              <a:t>Different facilitators; pts may have developed rapport</a:t>
            </a:r>
          </a:p>
          <a:p>
            <a:pPr lvl="1"/>
            <a:r>
              <a:rPr lang="en-US" sz="2000" dirty="0">
                <a:latin typeface="Century Gothic" panose="020B0502020202020204" pitchFamily="34" charset="0"/>
              </a:rPr>
              <a:t>Maturation effects (over 12 week period)</a:t>
            </a:r>
          </a:p>
          <a:p>
            <a:pPr lvl="1"/>
            <a:r>
              <a:rPr lang="en-US" sz="2000" dirty="0">
                <a:latin typeface="Century Gothic" panose="020B0502020202020204" pitchFamily="34" charset="0"/>
              </a:rPr>
              <a:t>History effects </a:t>
            </a:r>
          </a:p>
          <a:p>
            <a:pPr lvl="2"/>
            <a:r>
              <a:rPr lang="en-US" sz="2000" dirty="0">
                <a:latin typeface="Century Gothic" panose="020B0502020202020204" pitchFamily="34" charset="0"/>
              </a:rPr>
              <a:t>Hurricane Irma</a:t>
            </a:r>
          </a:p>
          <a:p>
            <a:pPr lvl="2"/>
            <a:r>
              <a:rPr lang="en-US" sz="2000" dirty="0">
                <a:latin typeface="Century Gothic" panose="020B0502020202020204" pitchFamily="34" charset="0"/>
              </a:rPr>
              <a:t>Some pts reported beginning counseling/psychiatric care after beginning study</a:t>
            </a:r>
          </a:p>
          <a:p>
            <a:pPr lvl="1"/>
            <a:r>
              <a:rPr lang="en-US" sz="2000" dirty="0">
                <a:latin typeface="Century Gothic" panose="020B0502020202020204" pitchFamily="34" charset="0"/>
              </a:rPr>
              <a:t>Music plays with </a:t>
            </a:r>
            <a:r>
              <a:rPr lang="en-US" sz="2000" dirty="0" err="1">
                <a:latin typeface="Century Gothic" panose="020B0502020202020204" pitchFamily="34" charset="0"/>
              </a:rPr>
              <a:t>audiofeedback</a:t>
            </a:r>
            <a:r>
              <a:rPr lang="en-US" sz="2000" dirty="0">
                <a:latin typeface="Century Gothic" panose="020B0502020202020204" pitchFamily="34" charset="0"/>
              </a:rPr>
              <a:t>; could make pts calm</a:t>
            </a:r>
          </a:p>
          <a:p>
            <a:r>
              <a:rPr lang="en-US" sz="2200" b="1" i="1" dirty="0">
                <a:latin typeface="Century Gothic" panose="020B0502020202020204" pitchFamily="34" charset="0"/>
              </a:rPr>
              <a:t>Sampling</a:t>
            </a:r>
          </a:p>
          <a:p>
            <a:pPr lvl="1"/>
            <a:r>
              <a:rPr lang="en-US" sz="2000" dirty="0">
                <a:latin typeface="Century Gothic" panose="020B0502020202020204" pitchFamily="34" charset="0"/>
              </a:rPr>
              <a:t>Majority of participants from UCF (difficult to generalize)</a:t>
            </a:r>
          </a:p>
          <a:p>
            <a:pPr lvl="1"/>
            <a:r>
              <a:rPr lang="en-US" sz="2000" dirty="0">
                <a:latin typeface="Century Gothic" panose="020B0502020202020204" pitchFamily="34" charset="0"/>
              </a:rPr>
              <a:t>Over 20% receiving current counseling</a:t>
            </a:r>
          </a:p>
          <a:p>
            <a:r>
              <a:rPr lang="en-US" sz="2200" b="1" i="1" dirty="0">
                <a:latin typeface="Century Gothic" panose="020B0502020202020204" pitchFamily="34" charset="0"/>
              </a:rPr>
              <a:t>Instrumentation</a:t>
            </a:r>
          </a:p>
          <a:p>
            <a:pPr lvl="1"/>
            <a:r>
              <a:rPr lang="en-US" sz="2000" dirty="0">
                <a:latin typeface="Century Gothic" panose="020B0502020202020204" pitchFamily="34" charset="0"/>
              </a:rPr>
              <a:t>Social desirability (use self-report assessments)</a:t>
            </a:r>
          </a:p>
          <a:p>
            <a:pPr lvl="1"/>
            <a:r>
              <a:rPr lang="en-US" sz="2000" dirty="0">
                <a:latin typeface="Century Gothic" panose="020B0502020202020204" pitchFamily="34" charset="0"/>
              </a:rPr>
              <a:t>Cortisol collection procedures</a:t>
            </a:r>
          </a:p>
        </p:txBody>
      </p:sp>
    </p:spTree>
    <p:extLst>
      <p:ext uri="{BB962C8B-B14F-4D97-AF65-F5344CB8AC3E}">
        <p14:creationId xmlns:p14="http://schemas.microsoft.com/office/powerpoint/2010/main" val="5837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checkerboard(across)">
                                      <p:cBhvr>
                                        <p:cTn id="7" dur="500"/>
                                        <p:tgtEl>
                                          <p:spTgt spid="3">
                                            <p:txEl>
                                              <p:pRg st="9" end="9"/>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10" dur="500"/>
                                        <p:tgtEl>
                                          <p:spTgt spid="3">
                                            <p:txEl>
                                              <p:pRg st="10" end="1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13" dur="500"/>
                                        <p:tgtEl>
                                          <p:spTgt spid="3">
                                            <p:txEl>
                                              <p:pRg st="11" end="1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18" dur="500"/>
                                        <p:tgtEl>
                                          <p:spTgt spid="3">
                                            <p:txEl>
                                              <p:pRg st="12" end="1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21" dur="500"/>
                                        <p:tgtEl>
                                          <p:spTgt spid="3">
                                            <p:txEl>
                                              <p:pRg st="13" end="1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2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50B8-50A5-C548-B02F-691888452E2E}"/>
              </a:ext>
            </a:extLst>
          </p:cNvPr>
          <p:cNvSpPr>
            <a:spLocks noGrp="1"/>
          </p:cNvSpPr>
          <p:nvPr>
            <p:ph type="ctrTitle"/>
          </p:nvPr>
        </p:nvSpPr>
        <p:spPr>
          <a:xfrm>
            <a:off x="685800" y="1066800"/>
            <a:ext cx="7772400" cy="1470025"/>
          </a:xfrm>
        </p:spPr>
        <p:txBody>
          <a:bodyPr/>
          <a:lstStyle/>
          <a:p>
            <a:r>
              <a:rPr lang="en-US" sz="5500" b="1" dirty="0">
                <a:latin typeface="Century Gothic" panose="020B0502020202020204" pitchFamily="34" charset="0"/>
              </a:rPr>
              <a:t>Thank you!</a:t>
            </a:r>
          </a:p>
        </p:txBody>
      </p:sp>
      <p:sp>
        <p:nvSpPr>
          <p:cNvPr id="3" name="Subtitle 2">
            <a:extLst>
              <a:ext uri="{FF2B5EF4-FFF2-40B4-BE49-F238E27FC236}">
                <a16:creationId xmlns:a16="http://schemas.microsoft.com/office/drawing/2014/main" id="{8F0F204D-D214-574F-B0B6-108415F12A3D}"/>
              </a:ext>
            </a:extLst>
          </p:cNvPr>
          <p:cNvSpPr>
            <a:spLocks noGrp="1"/>
          </p:cNvSpPr>
          <p:nvPr>
            <p:ph type="subTitle" idx="1"/>
          </p:nvPr>
        </p:nvSpPr>
        <p:spPr>
          <a:xfrm>
            <a:off x="1371600" y="3657600"/>
            <a:ext cx="6400800" cy="1752600"/>
          </a:xfrm>
        </p:spPr>
        <p:txBody>
          <a:bodyPr/>
          <a:lstStyle/>
          <a:p>
            <a:r>
              <a:rPr lang="en-US" sz="5500" b="1" i="1" dirty="0">
                <a:solidFill>
                  <a:srgbClr val="FFC000"/>
                </a:solidFill>
                <a:latin typeface="Century Gothic" panose="020B0502020202020204" pitchFamily="34" charset="0"/>
              </a:rPr>
              <a:t>Questions?</a:t>
            </a:r>
          </a:p>
        </p:txBody>
      </p:sp>
      <p:sp>
        <p:nvSpPr>
          <p:cNvPr id="4" name="TextBox 3">
            <a:extLst>
              <a:ext uri="{FF2B5EF4-FFF2-40B4-BE49-F238E27FC236}">
                <a16:creationId xmlns:a16="http://schemas.microsoft.com/office/drawing/2014/main" id="{20C80CE6-E4B1-F741-AD48-31AFFA0E9835}"/>
              </a:ext>
            </a:extLst>
          </p:cNvPr>
          <p:cNvSpPr txBox="1"/>
          <p:nvPr/>
        </p:nvSpPr>
        <p:spPr>
          <a:xfrm>
            <a:off x="914400" y="5493603"/>
            <a:ext cx="7391400" cy="461665"/>
          </a:xfrm>
          <a:prstGeom prst="rect">
            <a:avLst/>
          </a:prstGeom>
          <a:noFill/>
        </p:spPr>
        <p:txBody>
          <a:bodyPr wrap="square" rtlCol="0">
            <a:spAutoFit/>
          </a:bodyPr>
          <a:lstStyle/>
          <a:p>
            <a:pPr algn="ctr"/>
            <a:r>
              <a:rPr lang="en-US" b="1" dirty="0">
                <a:latin typeface="Century Gothic" panose="020B0502020202020204" pitchFamily="34" charset="0"/>
              </a:rPr>
              <a:t>Gulnora.Hundley@ucf.edu</a:t>
            </a:r>
          </a:p>
        </p:txBody>
      </p:sp>
    </p:spTree>
    <p:extLst>
      <p:ext uri="{BB962C8B-B14F-4D97-AF65-F5344CB8AC3E}">
        <p14:creationId xmlns:p14="http://schemas.microsoft.com/office/powerpoint/2010/main" val="355138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599C-323B-4309-BC63-48E4FD5126D8}"/>
              </a:ext>
            </a:extLst>
          </p:cNvPr>
          <p:cNvSpPr>
            <a:spLocks noGrp="1"/>
          </p:cNvSpPr>
          <p:nvPr>
            <p:ph type="title"/>
          </p:nvPr>
        </p:nvSpPr>
        <p:spPr/>
        <p:txBody>
          <a:bodyPr/>
          <a:lstStyle/>
          <a:p>
            <a:r>
              <a:rPr lang="en-US" sz="4000" dirty="0"/>
              <a:t>NF and ADHD study (brief overview)</a:t>
            </a:r>
          </a:p>
        </p:txBody>
      </p:sp>
      <p:sp>
        <p:nvSpPr>
          <p:cNvPr id="3" name="Content Placeholder 2">
            <a:extLst>
              <a:ext uri="{FF2B5EF4-FFF2-40B4-BE49-F238E27FC236}">
                <a16:creationId xmlns:a16="http://schemas.microsoft.com/office/drawing/2014/main" id="{EDB71C2F-DD2C-4326-8A62-C95CCB564B47}"/>
              </a:ext>
            </a:extLst>
          </p:cNvPr>
          <p:cNvSpPr>
            <a:spLocks noGrp="1"/>
          </p:cNvSpPr>
          <p:nvPr>
            <p:ph idx="1"/>
          </p:nvPr>
        </p:nvSpPr>
        <p:spPr/>
        <p:txBody>
          <a:bodyPr/>
          <a:lstStyle/>
          <a:p>
            <a:r>
              <a:rPr lang="en-US" dirty="0"/>
              <a:t>11 participants with ADHD</a:t>
            </a:r>
          </a:p>
          <a:p>
            <a:r>
              <a:rPr lang="en-US" dirty="0"/>
              <a:t>16 sessions; no control group</a:t>
            </a:r>
          </a:p>
          <a:p>
            <a:r>
              <a:rPr lang="en-US" dirty="0"/>
              <a:t>Assessments: </a:t>
            </a:r>
            <a:r>
              <a:rPr lang="en-US" i="1" dirty="0" err="1"/>
              <a:t>Conners</a:t>
            </a:r>
            <a:r>
              <a:rPr lang="en-US" i="1" dirty="0"/>
              <a:t> Adult ADHD Rating Scale, BDI-II; BAI; Self-Efficacy for Learning Form-Abridged</a:t>
            </a:r>
            <a:r>
              <a:rPr lang="en-US" dirty="0"/>
              <a:t> </a:t>
            </a:r>
          </a:p>
          <a:p>
            <a:r>
              <a:rPr lang="en-US" dirty="0"/>
              <a:t>Assessment points: pre, mid, post, and four week follow up.</a:t>
            </a:r>
          </a:p>
          <a:p>
            <a:r>
              <a:rPr lang="en-US" dirty="0"/>
              <a:t>Friedman ANOVA </a:t>
            </a:r>
          </a:p>
          <a:p>
            <a:endParaRPr lang="en-US" dirty="0"/>
          </a:p>
        </p:txBody>
      </p:sp>
    </p:spTree>
    <p:extLst>
      <p:ext uri="{BB962C8B-B14F-4D97-AF65-F5344CB8AC3E}">
        <p14:creationId xmlns:p14="http://schemas.microsoft.com/office/powerpoint/2010/main" val="361331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F1E8-CF2D-40A6-9C0A-51E737A38D8A}"/>
              </a:ext>
            </a:extLst>
          </p:cNvPr>
          <p:cNvSpPr>
            <a:spLocks noGrp="1"/>
          </p:cNvSpPr>
          <p:nvPr>
            <p:ph type="title"/>
          </p:nvPr>
        </p:nvSpPr>
        <p:spPr/>
        <p:txBody>
          <a:bodyPr/>
          <a:lstStyle/>
          <a:p>
            <a:r>
              <a:rPr lang="en-US" dirty="0"/>
              <a:t>Results for NO and ADHD study</a:t>
            </a:r>
          </a:p>
        </p:txBody>
      </p:sp>
      <p:sp>
        <p:nvSpPr>
          <p:cNvPr id="3" name="Content Placeholder 2">
            <a:extLst>
              <a:ext uri="{FF2B5EF4-FFF2-40B4-BE49-F238E27FC236}">
                <a16:creationId xmlns:a16="http://schemas.microsoft.com/office/drawing/2014/main" id="{0EB4E182-F9D2-4583-9B64-626AE2A2DCA0}"/>
              </a:ext>
            </a:extLst>
          </p:cNvPr>
          <p:cNvSpPr>
            <a:spLocks noGrp="1"/>
          </p:cNvSpPr>
          <p:nvPr>
            <p:ph idx="1"/>
          </p:nvPr>
        </p:nvSpPr>
        <p:spPr/>
        <p:txBody>
          <a:bodyPr/>
          <a:lstStyle/>
          <a:p>
            <a:r>
              <a:rPr lang="en-US" sz="2800" dirty="0"/>
              <a:t>The results of the current study indicate that there were significant improvements in scores in inattention (</a:t>
            </a:r>
            <a:r>
              <a:rPr lang="en-US" sz="2800" i="1" dirty="0"/>
              <a:t>X</a:t>
            </a:r>
            <a:r>
              <a:rPr lang="en-US" sz="2800" i="1" baseline="30000" dirty="0"/>
              <a:t>2</a:t>
            </a:r>
            <a:r>
              <a:rPr lang="en-US" sz="2800" baseline="-25000" dirty="0"/>
              <a:t>(3)</a:t>
            </a:r>
            <a:r>
              <a:rPr lang="en-US" sz="2800" i="1" dirty="0"/>
              <a:t> </a:t>
            </a:r>
            <a:r>
              <a:rPr lang="en-US" sz="2800" dirty="0"/>
              <a:t>= 10.268, </a:t>
            </a:r>
            <a:r>
              <a:rPr lang="en-US" sz="2800" i="1" dirty="0"/>
              <a:t>p </a:t>
            </a:r>
            <a:r>
              <a:rPr lang="en-US" sz="2800" dirty="0"/>
              <a:t>= .016), hyperactivity (</a:t>
            </a:r>
            <a:r>
              <a:rPr lang="en-US" sz="2800" i="1" dirty="0"/>
              <a:t>X</a:t>
            </a:r>
            <a:r>
              <a:rPr lang="en-US" sz="2800" i="1" baseline="30000" dirty="0"/>
              <a:t>2</a:t>
            </a:r>
            <a:r>
              <a:rPr lang="en-US" sz="2800" baseline="-25000" dirty="0"/>
              <a:t>(3)</a:t>
            </a:r>
            <a:r>
              <a:rPr lang="en-US" sz="2800" i="1" dirty="0"/>
              <a:t> </a:t>
            </a:r>
            <a:r>
              <a:rPr lang="en-US" sz="2800" dirty="0"/>
              <a:t>= 10.151, </a:t>
            </a:r>
            <a:r>
              <a:rPr lang="en-US" sz="2800" i="1" dirty="0"/>
              <a:t>p </a:t>
            </a:r>
            <a:r>
              <a:rPr lang="en-US" sz="2800" dirty="0"/>
              <a:t>= .017), self-concept (</a:t>
            </a:r>
            <a:r>
              <a:rPr lang="en-US" sz="2800" i="1" dirty="0"/>
              <a:t>X</a:t>
            </a:r>
            <a:r>
              <a:rPr lang="en-US" sz="2800" i="1" baseline="30000" dirty="0"/>
              <a:t>2</a:t>
            </a:r>
            <a:r>
              <a:rPr lang="en-US" sz="2800" baseline="-25000" dirty="0"/>
              <a:t>(3)</a:t>
            </a:r>
            <a:r>
              <a:rPr lang="en-US" sz="2800" dirty="0"/>
              <a:t> = 11.745, </a:t>
            </a:r>
            <a:r>
              <a:rPr lang="en-US" sz="2800" i="1" dirty="0"/>
              <a:t>p </a:t>
            </a:r>
            <a:r>
              <a:rPr lang="en-US" sz="2800" dirty="0"/>
              <a:t>= .008), depression (</a:t>
            </a:r>
            <a:r>
              <a:rPr lang="en-US" sz="2800" i="1" dirty="0"/>
              <a:t>X</a:t>
            </a:r>
            <a:r>
              <a:rPr lang="en-US" sz="2800" i="1" baseline="30000" dirty="0"/>
              <a:t>2</a:t>
            </a:r>
            <a:r>
              <a:rPr lang="en-US" sz="2800" baseline="-25000" dirty="0"/>
              <a:t>(3)</a:t>
            </a:r>
            <a:r>
              <a:rPr lang="en-US" sz="2800" dirty="0"/>
              <a:t> = 13.165, </a:t>
            </a:r>
            <a:r>
              <a:rPr lang="en-US" sz="2800" i="1" dirty="0"/>
              <a:t>p </a:t>
            </a:r>
            <a:r>
              <a:rPr lang="en-US" sz="2800" dirty="0"/>
              <a:t>= .004), anxiety (</a:t>
            </a:r>
            <a:r>
              <a:rPr lang="en-US" sz="2800" i="1" dirty="0"/>
              <a:t>X</a:t>
            </a:r>
            <a:r>
              <a:rPr lang="en-US" sz="2800" i="1" baseline="30000" dirty="0"/>
              <a:t>2</a:t>
            </a:r>
            <a:r>
              <a:rPr lang="en-US" sz="2800" baseline="-25000" dirty="0"/>
              <a:t>(3)</a:t>
            </a:r>
            <a:r>
              <a:rPr lang="en-US" sz="2800" dirty="0"/>
              <a:t> = 10.078, </a:t>
            </a:r>
            <a:r>
              <a:rPr lang="en-US" sz="2800" i="1" dirty="0"/>
              <a:t>p </a:t>
            </a:r>
            <a:r>
              <a:rPr lang="en-US" sz="2800" dirty="0"/>
              <a:t>= .018), and academic self-efficacy (</a:t>
            </a:r>
            <a:r>
              <a:rPr lang="en-US" sz="2800" i="1" dirty="0"/>
              <a:t>X</a:t>
            </a:r>
            <a:r>
              <a:rPr lang="en-US" sz="2800" i="1" baseline="30000" dirty="0"/>
              <a:t>2</a:t>
            </a:r>
            <a:r>
              <a:rPr lang="en-US" sz="2800" baseline="-25000" dirty="0"/>
              <a:t>(3)</a:t>
            </a:r>
            <a:r>
              <a:rPr lang="en-US" sz="2800" dirty="0"/>
              <a:t> = 18.361, </a:t>
            </a:r>
            <a:r>
              <a:rPr lang="en-US" sz="2800" i="1" dirty="0"/>
              <a:t>p </a:t>
            </a:r>
            <a:r>
              <a:rPr lang="en-US" sz="2800" dirty="0"/>
              <a:t>&lt; .001) over time. A significant difference in scores was not found in the participants’ impulsivity scores (</a:t>
            </a:r>
            <a:r>
              <a:rPr lang="en-US" sz="2800" i="1" dirty="0"/>
              <a:t>X</a:t>
            </a:r>
            <a:r>
              <a:rPr lang="en-US" sz="2800" i="1" baseline="30000" dirty="0"/>
              <a:t>2</a:t>
            </a:r>
            <a:r>
              <a:rPr lang="en-US" sz="2800" baseline="-25000" dirty="0"/>
              <a:t>(3)</a:t>
            </a:r>
            <a:r>
              <a:rPr lang="en-US" sz="2800" dirty="0"/>
              <a:t> = 3.284, </a:t>
            </a:r>
            <a:r>
              <a:rPr lang="en-US" sz="2800" i="1" dirty="0"/>
              <a:t>p </a:t>
            </a:r>
            <a:r>
              <a:rPr lang="en-US" sz="2800" dirty="0"/>
              <a:t>= .350).  </a:t>
            </a:r>
          </a:p>
          <a:p>
            <a:endParaRPr lang="en-US" dirty="0"/>
          </a:p>
        </p:txBody>
      </p:sp>
    </p:spTree>
    <p:extLst>
      <p:ext uri="{BB962C8B-B14F-4D97-AF65-F5344CB8AC3E}">
        <p14:creationId xmlns:p14="http://schemas.microsoft.com/office/powerpoint/2010/main" val="120798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FBF3-02E5-4ECD-9793-B88A3F8760EA}"/>
              </a:ext>
            </a:extLst>
          </p:cNvPr>
          <p:cNvSpPr>
            <a:spLocks noGrp="1"/>
          </p:cNvSpPr>
          <p:nvPr>
            <p:ph type="title"/>
          </p:nvPr>
        </p:nvSpPr>
        <p:spPr/>
        <p:txBody>
          <a:bodyPr/>
          <a:lstStyle/>
          <a:p>
            <a:r>
              <a:rPr lang="en-US" dirty="0"/>
              <a:t>NO and Anxiety study</a:t>
            </a:r>
          </a:p>
        </p:txBody>
      </p:sp>
      <p:sp>
        <p:nvSpPr>
          <p:cNvPr id="3" name="Content Placeholder 2">
            <a:extLst>
              <a:ext uri="{FF2B5EF4-FFF2-40B4-BE49-F238E27FC236}">
                <a16:creationId xmlns:a16="http://schemas.microsoft.com/office/drawing/2014/main" id="{4AF89F67-15D7-448D-8070-82672AC873C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3144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08038"/>
          </a:xfrm>
        </p:spPr>
        <p:txBody>
          <a:bodyPr/>
          <a:lstStyle/>
          <a:p>
            <a:r>
              <a:rPr lang="en-US" sz="3600" b="1" dirty="0">
                <a:latin typeface="Century Gothic" panose="020B0502020202020204" pitchFamily="34" charset="0"/>
                <a:ea typeface="ＭＳ Ｐゴシック" pitchFamily="34" charset="-128"/>
                <a:cs typeface="Times New Roman" charset="0"/>
              </a:rPr>
              <a:t>Statement of the Problem</a:t>
            </a:r>
            <a:endParaRPr lang="en-US" sz="3600" dirty="0">
              <a:latin typeface="Century Gothic" panose="020B0502020202020204" pitchFamily="34" charset="0"/>
            </a:endParaRPr>
          </a:p>
        </p:txBody>
      </p:sp>
      <p:graphicFrame>
        <p:nvGraphicFramePr>
          <p:cNvPr id="5" name="Diagram 4"/>
          <p:cNvGraphicFramePr/>
          <p:nvPr>
            <p:extLst>
              <p:ext uri="{D42A27DB-BD31-4B8C-83A1-F6EECF244321}">
                <p14:modId xmlns:p14="http://schemas.microsoft.com/office/powerpoint/2010/main" val="1158714280"/>
              </p:ext>
            </p:extLst>
          </p:nvPr>
        </p:nvGraphicFramePr>
        <p:xfrm>
          <a:off x="0" y="1265238"/>
          <a:ext cx="9144000" cy="542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p:cNvSpPr/>
          <p:nvPr/>
        </p:nvSpPr>
        <p:spPr>
          <a:xfrm>
            <a:off x="609600" y="5029200"/>
            <a:ext cx="2133600" cy="15074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solidFill>
                <a:latin typeface="Century Gothic" panose="020B0502020202020204" pitchFamily="34" charset="0"/>
              </a:rPr>
              <a:t>Suicide is 2nd highest cause of death for </a:t>
            </a:r>
          </a:p>
          <a:p>
            <a:pPr algn="ctr"/>
            <a:r>
              <a:rPr lang="en-US" sz="1800" b="1" dirty="0">
                <a:solidFill>
                  <a:schemeClr val="tx1"/>
                </a:solidFill>
                <a:latin typeface="Century Gothic" panose="020B0502020202020204" pitchFamily="34" charset="0"/>
              </a:rPr>
              <a:t>ages 15-29 </a:t>
            </a:r>
          </a:p>
        </p:txBody>
      </p:sp>
    </p:spTree>
    <p:extLst>
      <p:ext uri="{BB962C8B-B14F-4D97-AF65-F5344CB8AC3E}">
        <p14:creationId xmlns:p14="http://schemas.microsoft.com/office/powerpoint/2010/main" val="382077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F8C9-38A7-8F42-8960-8CDEEC7CD739}"/>
              </a:ext>
            </a:extLst>
          </p:cNvPr>
          <p:cNvSpPr>
            <a:spLocks noGrp="1"/>
          </p:cNvSpPr>
          <p:nvPr>
            <p:ph type="title"/>
          </p:nvPr>
        </p:nvSpPr>
        <p:spPr>
          <a:xfrm>
            <a:off x="457200" y="457200"/>
            <a:ext cx="8229600" cy="838200"/>
          </a:xfrm>
        </p:spPr>
        <p:txBody>
          <a:bodyPr/>
          <a:lstStyle/>
          <a:p>
            <a:r>
              <a:rPr lang="en-US" b="1" dirty="0">
                <a:latin typeface="Century Gothic" panose="020B0502020202020204" pitchFamily="34" charset="0"/>
              </a:rPr>
              <a:t>Purpose</a:t>
            </a:r>
          </a:p>
        </p:txBody>
      </p:sp>
      <p:sp>
        <p:nvSpPr>
          <p:cNvPr id="3" name="Content Placeholder 2">
            <a:extLst>
              <a:ext uri="{FF2B5EF4-FFF2-40B4-BE49-F238E27FC236}">
                <a16:creationId xmlns:a16="http://schemas.microsoft.com/office/drawing/2014/main" id="{4B673162-0701-7443-B3DF-C4B3C0815C1A}"/>
              </a:ext>
            </a:extLst>
          </p:cNvPr>
          <p:cNvSpPr>
            <a:spLocks noGrp="1"/>
          </p:cNvSpPr>
          <p:nvPr>
            <p:ph idx="1"/>
          </p:nvPr>
        </p:nvSpPr>
        <p:spPr>
          <a:xfrm>
            <a:off x="0" y="1295401"/>
            <a:ext cx="9144000" cy="3810000"/>
          </a:xfrm>
        </p:spPr>
        <p:txBody>
          <a:bodyPr/>
          <a:lstStyle/>
          <a:p>
            <a:r>
              <a:rPr lang="en-US" dirty="0">
                <a:latin typeface="Century Gothic" panose="020B0502020202020204" pitchFamily="34" charset="0"/>
              </a:rPr>
              <a:t>Determine whether there is a difference between college students receiving NF training (</a:t>
            </a:r>
            <a:r>
              <a:rPr lang="en-US" i="1" dirty="0">
                <a:latin typeface="Century Gothic" panose="020B0502020202020204" pitchFamily="34" charset="0"/>
              </a:rPr>
              <a:t>vs those who do not</a:t>
            </a:r>
            <a:r>
              <a:rPr lang="en-US" dirty="0">
                <a:latin typeface="Century Gothic" panose="020B0502020202020204" pitchFamily="34" charset="0"/>
              </a:rPr>
              <a:t>) and anxiety, depression, and stress scores over time</a:t>
            </a:r>
          </a:p>
          <a:p>
            <a:pPr lvl="1"/>
            <a:r>
              <a:rPr lang="en-US" i="1" dirty="0">
                <a:latin typeface="Century Gothic" panose="020B0502020202020204" pitchFamily="34" charset="0"/>
              </a:rPr>
              <a:t>Treatment group</a:t>
            </a:r>
            <a:r>
              <a:rPr lang="en-US" dirty="0">
                <a:latin typeface="Century Gothic" panose="020B0502020202020204" pitchFamily="34" charset="0"/>
              </a:rPr>
              <a:t>: 16 sessions of NF training</a:t>
            </a:r>
          </a:p>
          <a:p>
            <a:pPr lvl="1"/>
            <a:r>
              <a:rPr lang="en-US" i="1" dirty="0">
                <a:latin typeface="Century Gothic" panose="020B0502020202020204" pitchFamily="34" charset="0"/>
              </a:rPr>
              <a:t>Control group</a:t>
            </a:r>
            <a:r>
              <a:rPr lang="en-US" dirty="0">
                <a:latin typeface="Century Gothic" panose="020B0502020202020204" pitchFamily="34" charset="0"/>
              </a:rPr>
              <a:t>: assessments/cortisol only; no NF training sessions</a:t>
            </a:r>
          </a:p>
        </p:txBody>
      </p:sp>
      <p:pic>
        <p:nvPicPr>
          <p:cNvPr id="4" name="Content Placeholder 3">
            <a:extLst>
              <a:ext uri="{FF2B5EF4-FFF2-40B4-BE49-F238E27FC236}">
                <a16:creationId xmlns:a16="http://schemas.microsoft.com/office/drawing/2014/main" id="{A1611748-613E-6B45-8A83-23BEA6BEE682}"/>
              </a:ext>
            </a:extLst>
          </p:cNvPr>
          <p:cNvPicPr>
            <a:picLocks noChangeAspect="1"/>
          </p:cNvPicPr>
          <p:nvPr/>
        </p:nvPicPr>
        <p:blipFill>
          <a:blip r:embed="rId3"/>
          <a:stretch>
            <a:fillRect/>
          </a:stretch>
        </p:blipFill>
        <p:spPr bwMode="auto">
          <a:xfrm>
            <a:off x="3723144" y="4800600"/>
            <a:ext cx="5268456" cy="1905000"/>
          </a:xfrm>
          <a:prstGeom prst="rect">
            <a:avLst/>
          </a:prstGeom>
          <a:noFill/>
          <a:ln w="9525">
            <a:noFill/>
            <a:miter lim="800000"/>
            <a:headEnd/>
            <a:tailEnd/>
          </a:ln>
        </p:spPr>
      </p:pic>
    </p:spTree>
    <p:extLst>
      <p:ext uri="{BB962C8B-B14F-4D97-AF65-F5344CB8AC3E}">
        <p14:creationId xmlns:p14="http://schemas.microsoft.com/office/powerpoint/2010/main" val="108277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1066800"/>
            <a:ext cx="9144000" cy="5791200"/>
          </a:xfrm>
        </p:spPr>
        <p:txBody>
          <a:bodyPr/>
          <a:lstStyle/>
          <a:p>
            <a:r>
              <a:rPr lang="en-US" sz="2400" b="1" i="1" dirty="0">
                <a:latin typeface="Century Gothic" panose="020B0502020202020204" pitchFamily="34" charset="0"/>
              </a:rPr>
              <a:t>Primary Research Question:</a:t>
            </a:r>
          </a:p>
          <a:p>
            <a:pPr lvl="1"/>
            <a:r>
              <a:rPr lang="en-US" sz="2200" dirty="0">
                <a:latin typeface="Century Gothic" panose="020B0502020202020204" pitchFamily="34" charset="0"/>
              </a:rPr>
              <a:t>Does Neurofeedback (NF) training reduce anxiety, depression, and stress scores over time for the treatment group as compared to the control group? If yes, how much do participants’ anxiety, depression, and stress scores decrease over time?</a:t>
            </a:r>
          </a:p>
          <a:p>
            <a:pPr lvl="1"/>
            <a:endParaRPr lang="en-US" sz="2200" dirty="0">
              <a:latin typeface="Century Gothic" panose="020B0502020202020204" pitchFamily="34" charset="0"/>
            </a:endParaRPr>
          </a:p>
          <a:p>
            <a:r>
              <a:rPr lang="en-US" sz="2400" b="1" i="1" dirty="0">
                <a:latin typeface="Century Gothic" panose="020B0502020202020204" pitchFamily="34" charset="0"/>
              </a:rPr>
              <a:t>Exploratory Research Question 1: </a:t>
            </a:r>
          </a:p>
          <a:p>
            <a:pPr lvl="1"/>
            <a:r>
              <a:rPr lang="en-US" sz="2200" dirty="0">
                <a:latin typeface="Century Gothic" panose="020B0502020202020204" pitchFamily="34" charset="0"/>
              </a:rPr>
              <a:t>Does NF training reduce anxiety, depression, and stress scores for the treatment group over time? If yes, how much do </a:t>
            </a:r>
            <a:r>
              <a:rPr lang="en-US" sz="2200" b="1" i="1" dirty="0">
                <a:latin typeface="Century Gothic" panose="020B0502020202020204" pitchFamily="34" charset="0"/>
              </a:rPr>
              <a:t>treatment group </a:t>
            </a:r>
            <a:r>
              <a:rPr lang="en-US" sz="2200" dirty="0">
                <a:latin typeface="Century Gothic" panose="020B0502020202020204" pitchFamily="34" charset="0"/>
              </a:rPr>
              <a:t>participants’ anxiety, depression, and stress scores decrease over time? </a:t>
            </a:r>
          </a:p>
          <a:p>
            <a:pPr lvl="1"/>
            <a:r>
              <a:rPr lang="en-US" sz="2200" dirty="0">
                <a:latin typeface="Century Gothic" panose="020B0502020202020204" pitchFamily="34" charset="0"/>
              </a:rPr>
              <a:t>Does NF training reduce anxiety, depression, and stress scores for the </a:t>
            </a:r>
            <a:r>
              <a:rPr lang="en-US" sz="2200" b="1" i="1" dirty="0">
                <a:latin typeface="Century Gothic" panose="020B0502020202020204" pitchFamily="34" charset="0"/>
              </a:rPr>
              <a:t>control group </a:t>
            </a:r>
            <a:r>
              <a:rPr lang="en-US" sz="2200" dirty="0">
                <a:latin typeface="Century Gothic" panose="020B0502020202020204" pitchFamily="34" charset="0"/>
              </a:rPr>
              <a:t>over time? If yes, how much do control group participants’ anxiety, depression, and stress scores decrease over time?</a:t>
            </a:r>
          </a:p>
        </p:txBody>
      </p:sp>
      <p:sp>
        <p:nvSpPr>
          <p:cNvPr id="6" name="TextBox 5">
            <a:extLst>
              <a:ext uri="{FF2B5EF4-FFF2-40B4-BE49-F238E27FC236}">
                <a16:creationId xmlns:a16="http://schemas.microsoft.com/office/drawing/2014/main" id="{FE5DA5A6-F41A-7145-B06F-C565A2B1B975}"/>
              </a:ext>
            </a:extLst>
          </p:cNvPr>
          <p:cNvSpPr txBox="1"/>
          <p:nvPr/>
        </p:nvSpPr>
        <p:spPr>
          <a:xfrm>
            <a:off x="1676400" y="533400"/>
            <a:ext cx="5638800" cy="630942"/>
          </a:xfrm>
          <a:prstGeom prst="rect">
            <a:avLst/>
          </a:prstGeom>
          <a:noFill/>
        </p:spPr>
        <p:txBody>
          <a:bodyPr wrap="square" rtlCol="0">
            <a:spAutoFit/>
          </a:bodyPr>
          <a:lstStyle/>
          <a:p>
            <a:pPr algn="ctr"/>
            <a:r>
              <a:rPr lang="en-US" sz="3500" b="1" dirty="0">
                <a:latin typeface="Century Gothic" panose="020B0502020202020204" pitchFamily="34" charset="0"/>
              </a:rPr>
              <a:t>Research Questions</a:t>
            </a:r>
          </a:p>
        </p:txBody>
      </p:sp>
    </p:spTree>
    <p:extLst>
      <p:ext uri="{BB962C8B-B14F-4D97-AF65-F5344CB8AC3E}">
        <p14:creationId xmlns:p14="http://schemas.microsoft.com/office/powerpoint/2010/main" val="253888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checkerboard(across)">
                                      <p:cBhvr>
                                        <p:cTn id="7" dur="500"/>
                                        <p:tgtEl>
                                          <p:spTgt spid="4">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checkerboard(across)">
                                      <p:cBhvr>
                                        <p:cTn id="10" dur="500"/>
                                        <p:tgtEl>
                                          <p:spTgt spid="4">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checkerboard(across)">
                                      <p:cBhvr>
                                        <p:cTn id="1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990600"/>
            <a:ext cx="9144000" cy="5715000"/>
          </a:xfrm>
        </p:spPr>
        <p:txBody>
          <a:bodyPr/>
          <a:lstStyle/>
          <a:p>
            <a:r>
              <a:rPr lang="en-US" sz="2400" b="1" i="1" dirty="0">
                <a:latin typeface="Century Gothic" panose="020B0502020202020204" pitchFamily="34" charset="0"/>
              </a:rPr>
              <a:t>Exploratory Research Question 2:</a:t>
            </a:r>
          </a:p>
          <a:p>
            <a:pPr lvl="1"/>
            <a:r>
              <a:rPr lang="en-US" sz="2200" dirty="0">
                <a:latin typeface="Century Gothic" panose="020B0502020202020204" pitchFamily="34" charset="0"/>
              </a:rPr>
              <a:t>Is there a significant difference in mean scores over time between the treatment group and control group depending on specific demographic variables?</a:t>
            </a:r>
          </a:p>
          <a:p>
            <a:pPr lvl="1"/>
            <a:endParaRPr lang="en-US" sz="2200" dirty="0">
              <a:latin typeface="Century Gothic" panose="020B0502020202020204" pitchFamily="34" charset="0"/>
            </a:endParaRPr>
          </a:p>
          <a:p>
            <a:r>
              <a:rPr lang="en-US" sz="2400" b="1" i="1" dirty="0">
                <a:latin typeface="Century Gothic" panose="020B0502020202020204" pitchFamily="34" charset="0"/>
              </a:rPr>
              <a:t>Secondary Research Question:</a:t>
            </a:r>
          </a:p>
          <a:p>
            <a:pPr lvl="1"/>
            <a:r>
              <a:rPr lang="en-US" sz="2200" dirty="0">
                <a:latin typeface="Century Gothic" panose="020B0502020202020204" pitchFamily="34" charset="0"/>
              </a:rPr>
              <a:t>Is there a significant difference in cortisol levels over time between the treatment and control groups?</a:t>
            </a:r>
          </a:p>
          <a:p>
            <a:pPr lvl="1"/>
            <a:endParaRPr lang="en-US" sz="2200" dirty="0">
              <a:latin typeface="Century Gothic" panose="020B0502020202020204" pitchFamily="34" charset="0"/>
            </a:endParaRPr>
          </a:p>
          <a:p>
            <a:r>
              <a:rPr lang="en-US" sz="2400" b="1" i="1" dirty="0">
                <a:latin typeface="Century Gothic" panose="020B0502020202020204" pitchFamily="34" charset="0"/>
              </a:rPr>
              <a:t>Exploratory Research Question 3:</a:t>
            </a:r>
          </a:p>
          <a:p>
            <a:pPr lvl="1"/>
            <a:r>
              <a:rPr lang="en-US" sz="2200" dirty="0">
                <a:latin typeface="Century Gothic" panose="020B0502020202020204" pitchFamily="34" charset="0"/>
              </a:rPr>
              <a:t>Is there a relationship between treatment group and control group participants’ BAI, PSS, BDI-II, and SAT scores and their cortisol scores at each time point?</a:t>
            </a:r>
          </a:p>
          <a:p>
            <a:pPr lvl="1"/>
            <a:endParaRPr lang="en-US" sz="2200" dirty="0">
              <a:latin typeface="Century Gothic" panose="020B0502020202020204" pitchFamily="34" charset="0"/>
            </a:endParaRPr>
          </a:p>
          <a:p>
            <a:endParaRPr lang="en-US" sz="2200" dirty="0">
              <a:effectLst/>
              <a:latin typeface="Century Gothic" panose="020B0502020202020204" pitchFamily="34" charset="0"/>
            </a:endParaRPr>
          </a:p>
        </p:txBody>
      </p:sp>
    </p:spTree>
    <p:extLst>
      <p:ext uri="{BB962C8B-B14F-4D97-AF65-F5344CB8AC3E}">
        <p14:creationId xmlns:p14="http://schemas.microsoft.com/office/powerpoint/2010/main" val="47251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dissolv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dissolve">
                                      <p:cBhvr>
                                        <p:cTn id="15" dur="500"/>
                                        <p:tgtEl>
                                          <p:spTgt spid="4">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dissolve">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893B-6987-E741-8172-329019935BA3}"/>
              </a:ext>
            </a:extLst>
          </p:cNvPr>
          <p:cNvSpPr>
            <a:spLocks noGrp="1"/>
          </p:cNvSpPr>
          <p:nvPr>
            <p:ph type="title"/>
          </p:nvPr>
        </p:nvSpPr>
        <p:spPr>
          <a:xfrm>
            <a:off x="457200" y="609600"/>
            <a:ext cx="8229600" cy="609600"/>
          </a:xfrm>
        </p:spPr>
        <p:txBody>
          <a:bodyPr/>
          <a:lstStyle/>
          <a:p>
            <a:r>
              <a:rPr lang="en-US" sz="3500" b="1" dirty="0">
                <a:latin typeface="Century Gothic" panose="020B0502020202020204" pitchFamily="34" charset="0"/>
              </a:rPr>
              <a:t>Research Design</a:t>
            </a:r>
          </a:p>
        </p:txBody>
      </p:sp>
      <p:sp>
        <p:nvSpPr>
          <p:cNvPr id="3" name="Content Placeholder 2">
            <a:extLst>
              <a:ext uri="{FF2B5EF4-FFF2-40B4-BE49-F238E27FC236}">
                <a16:creationId xmlns:a16="http://schemas.microsoft.com/office/drawing/2014/main" id="{222C606D-B1D7-D24C-BC42-C48FB15CD6E0}"/>
              </a:ext>
            </a:extLst>
          </p:cNvPr>
          <p:cNvSpPr>
            <a:spLocks noGrp="1"/>
          </p:cNvSpPr>
          <p:nvPr>
            <p:ph idx="1"/>
          </p:nvPr>
        </p:nvSpPr>
        <p:spPr>
          <a:xfrm>
            <a:off x="90487" y="1066800"/>
            <a:ext cx="9144000" cy="990600"/>
          </a:xfrm>
        </p:spPr>
        <p:txBody>
          <a:bodyPr/>
          <a:lstStyle/>
          <a:p>
            <a:pPr marL="0" indent="0">
              <a:buNone/>
            </a:pPr>
            <a:endParaRPr lang="en-US" sz="2600" b="1" i="1" dirty="0">
              <a:latin typeface="Century Gothic" panose="020B0502020202020204" pitchFamily="34" charset="0"/>
            </a:endParaRPr>
          </a:p>
          <a:p>
            <a:r>
              <a:rPr lang="en-US" sz="2400" dirty="0">
                <a:latin typeface="Century Gothic" panose="020B0502020202020204" pitchFamily="34" charset="0"/>
              </a:rPr>
              <a:t>Quasi-experimental, nonequivalent control group design</a:t>
            </a:r>
          </a:p>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600" dirty="0">
              <a:latin typeface="Century Gothic" panose="020B0502020202020204" pitchFamily="34" charset="0"/>
            </a:endParaRPr>
          </a:p>
          <a:p>
            <a:endParaRPr lang="en-US" sz="2600" dirty="0">
              <a:latin typeface="Century Gothic" panose="020B0502020202020204" pitchFamily="34" charset="0"/>
            </a:endParaRPr>
          </a:p>
        </p:txBody>
      </p:sp>
      <p:graphicFrame>
        <p:nvGraphicFramePr>
          <p:cNvPr id="7" name="Diagram 6">
            <a:extLst>
              <a:ext uri="{FF2B5EF4-FFF2-40B4-BE49-F238E27FC236}">
                <a16:creationId xmlns:a16="http://schemas.microsoft.com/office/drawing/2014/main" id="{B0A164A2-4062-C943-A317-1C12A7B20CF5}"/>
              </a:ext>
            </a:extLst>
          </p:cNvPr>
          <p:cNvGraphicFramePr/>
          <p:nvPr>
            <p:extLst>
              <p:ext uri="{D42A27DB-BD31-4B8C-83A1-F6EECF244321}">
                <p14:modId xmlns:p14="http://schemas.microsoft.com/office/powerpoint/2010/main" val="660786586"/>
              </p:ext>
            </p:extLst>
          </p:nvPr>
        </p:nvGraphicFramePr>
        <p:xfrm>
          <a:off x="76200" y="2362200"/>
          <a:ext cx="89916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E2FC6BB3-FCD8-1243-AC33-E2FFF4B5E0A7}"/>
              </a:ext>
            </a:extLst>
          </p:cNvPr>
          <p:cNvGraphicFramePr/>
          <p:nvPr>
            <p:extLst>
              <p:ext uri="{D42A27DB-BD31-4B8C-83A1-F6EECF244321}">
                <p14:modId xmlns:p14="http://schemas.microsoft.com/office/powerpoint/2010/main" val="4020425533"/>
              </p:ext>
            </p:extLst>
          </p:nvPr>
        </p:nvGraphicFramePr>
        <p:xfrm>
          <a:off x="31376" y="4724400"/>
          <a:ext cx="8991600" cy="213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3B4E022D-23D0-4741-8B61-227B1F8277B6}"/>
              </a:ext>
            </a:extLst>
          </p:cNvPr>
          <p:cNvSpPr txBox="1"/>
          <p:nvPr/>
        </p:nvSpPr>
        <p:spPr>
          <a:xfrm>
            <a:off x="31376" y="2209800"/>
            <a:ext cx="5988424" cy="430887"/>
          </a:xfrm>
          <a:prstGeom prst="rect">
            <a:avLst/>
          </a:prstGeom>
          <a:noFill/>
        </p:spPr>
        <p:txBody>
          <a:bodyPr wrap="square" rtlCol="0">
            <a:spAutoFit/>
          </a:bodyPr>
          <a:lstStyle/>
          <a:p>
            <a:r>
              <a:rPr lang="en-US" sz="2200" b="1" dirty="0">
                <a:latin typeface="Century Gothic" panose="020B0502020202020204" pitchFamily="34" charset="0"/>
              </a:rPr>
              <a:t>Treatment Group </a:t>
            </a:r>
            <a:r>
              <a:rPr lang="en-US" sz="2200" b="1" i="1" dirty="0">
                <a:latin typeface="Century Gothic" panose="020B0502020202020204" pitchFamily="34" charset="0"/>
              </a:rPr>
              <a:t>(16 NF training sessions)</a:t>
            </a:r>
          </a:p>
        </p:txBody>
      </p:sp>
      <p:sp>
        <p:nvSpPr>
          <p:cNvPr id="10" name="TextBox 9">
            <a:extLst>
              <a:ext uri="{FF2B5EF4-FFF2-40B4-BE49-F238E27FC236}">
                <a16:creationId xmlns:a16="http://schemas.microsoft.com/office/drawing/2014/main" id="{37BB4CFB-6013-9742-96D1-5A7440CB22F0}"/>
              </a:ext>
            </a:extLst>
          </p:cNvPr>
          <p:cNvSpPr txBox="1"/>
          <p:nvPr/>
        </p:nvSpPr>
        <p:spPr>
          <a:xfrm>
            <a:off x="0" y="4661356"/>
            <a:ext cx="6858000" cy="430887"/>
          </a:xfrm>
          <a:prstGeom prst="rect">
            <a:avLst/>
          </a:prstGeom>
          <a:noFill/>
        </p:spPr>
        <p:txBody>
          <a:bodyPr wrap="square" rtlCol="0">
            <a:spAutoFit/>
          </a:bodyPr>
          <a:lstStyle/>
          <a:p>
            <a:r>
              <a:rPr lang="en-US" sz="2200" b="1" dirty="0">
                <a:latin typeface="Century Gothic" panose="020B0502020202020204" pitchFamily="34" charset="0"/>
              </a:rPr>
              <a:t>Waitlist Control Group (</a:t>
            </a:r>
            <a:r>
              <a:rPr lang="en-US" sz="2200" b="1" i="1" dirty="0">
                <a:latin typeface="Century Gothic" panose="020B0502020202020204" pitchFamily="34" charset="0"/>
              </a:rPr>
              <a:t>assessments/saliva only)</a:t>
            </a:r>
            <a:endParaRPr lang="en-US" sz="2200" b="1" dirty="0">
              <a:latin typeface="Century Gothic" panose="020B0502020202020204" pitchFamily="34" charset="0"/>
            </a:endParaRPr>
          </a:p>
        </p:txBody>
      </p:sp>
    </p:spTree>
    <p:extLst>
      <p:ext uri="{BB962C8B-B14F-4D97-AF65-F5344CB8AC3E}">
        <p14:creationId xmlns:p14="http://schemas.microsoft.com/office/powerpoint/2010/main" val="155844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28172</TotalTime>
  <Words>1802</Words>
  <Application>Microsoft Macintosh PowerPoint</Application>
  <PresentationFormat>On-screen Show (4:3)</PresentationFormat>
  <Paragraphs>319</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Office Theme</vt:lpstr>
      <vt:lpstr>University of Central Florida  research studies: NO and ADHD in college students NO and Anxiety in college students </vt:lpstr>
      <vt:lpstr>NF and ADHD study (brief overview)</vt:lpstr>
      <vt:lpstr>Results for NO and ADHD study</vt:lpstr>
      <vt:lpstr>NO and Anxiety study</vt:lpstr>
      <vt:lpstr>Statement of the Problem</vt:lpstr>
      <vt:lpstr>Purpose</vt:lpstr>
      <vt:lpstr>PowerPoint Presentation</vt:lpstr>
      <vt:lpstr>PowerPoint Presentation</vt:lpstr>
      <vt:lpstr>Research Design</vt:lpstr>
      <vt:lpstr>Sampling &amp; Recruitment</vt:lpstr>
      <vt:lpstr>Procedures</vt:lpstr>
      <vt:lpstr>Results</vt:lpstr>
      <vt:lpstr>Results</vt:lpstr>
      <vt:lpstr>Results</vt:lpstr>
      <vt:lpstr>Limitations</vt:lpstr>
      <vt:lpstr>Thank you!</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Haar</dc:creator>
  <cp:lastModifiedBy>Brittany Duncan</cp:lastModifiedBy>
  <cp:revision>760</cp:revision>
  <cp:lastPrinted>2018-03-19T15:57:48Z</cp:lastPrinted>
  <dcterms:created xsi:type="dcterms:W3CDTF">2012-09-06T14:04:07Z</dcterms:created>
  <dcterms:modified xsi:type="dcterms:W3CDTF">2024-08-12T21:55:26Z</dcterms:modified>
</cp:coreProperties>
</file>